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5" r:id="rId3"/>
    <p:sldId id="276" r:id="rId4"/>
    <p:sldId id="272" r:id="rId5"/>
    <p:sldId id="266" r:id="rId6"/>
    <p:sldId id="288" r:id="rId7"/>
    <p:sldId id="273" r:id="rId8"/>
    <p:sldId id="261" r:id="rId9"/>
    <p:sldId id="284" r:id="rId10"/>
    <p:sldId id="270" r:id="rId11"/>
    <p:sldId id="269" r:id="rId12"/>
    <p:sldId id="263" r:id="rId13"/>
    <p:sldId id="277" r:id="rId14"/>
    <p:sldId id="278" r:id="rId15"/>
    <p:sldId id="267" r:id="rId16"/>
    <p:sldId id="280" r:id="rId17"/>
    <p:sldId id="279" r:id="rId18"/>
  </p:sldIdLst>
  <p:sldSz cx="9144000" cy="6858000" type="screen4x3"/>
  <p:notesSz cx="6858000" cy="9144000"/>
  <p:custDataLst>
    <p:tags r:id="rId20"/>
  </p:custDataLst>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163" indent="46038" algn="l" rtl="0" fontAlgn="base">
      <a:spcBef>
        <a:spcPct val="0"/>
      </a:spcBef>
      <a:spcAft>
        <a:spcPct val="0"/>
      </a:spcAft>
      <a:defRPr sz="2200" kern="1200">
        <a:solidFill>
          <a:schemeClr val="tx1"/>
        </a:solidFill>
        <a:latin typeface="Arial" charset="0"/>
        <a:ea typeface="+mn-ea"/>
        <a:cs typeface="+mn-cs"/>
      </a:defRPr>
    </a:lvl2pPr>
    <a:lvl3pPr marL="823913" indent="90488" algn="l" rtl="0" fontAlgn="base">
      <a:spcBef>
        <a:spcPct val="0"/>
      </a:spcBef>
      <a:spcAft>
        <a:spcPct val="0"/>
      </a:spcAft>
      <a:defRPr sz="2200" kern="1200">
        <a:solidFill>
          <a:schemeClr val="tx1"/>
        </a:solidFill>
        <a:latin typeface="Arial" charset="0"/>
        <a:ea typeface="+mn-ea"/>
        <a:cs typeface="+mn-cs"/>
      </a:defRPr>
    </a:lvl3pPr>
    <a:lvl4pPr marL="1236663" indent="134938" algn="l" rtl="0" fontAlgn="base">
      <a:spcBef>
        <a:spcPct val="0"/>
      </a:spcBef>
      <a:spcAft>
        <a:spcPct val="0"/>
      </a:spcAft>
      <a:defRPr sz="2200" kern="1200">
        <a:solidFill>
          <a:schemeClr val="tx1"/>
        </a:solidFill>
        <a:latin typeface="Arial" charset="0"/>
        <a:ea typeface="+mn-ea"/>
        <a:cs typeface="+mn-cs"/>
      </a:defRPr>
    </a:lvl4pPr>
    <a:lvl5pPr marL="1649413" indent="179388"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4D4D4D" mc:Ignorable=""/>
    <a:srgbClr xmlns:mc="http://schemas.openxmlformats.org/markup-compatibility/2006" xmlns:a14="http://schemas.microsoft.com/office/drawing/2010/main" val="FFFFFF"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90" autoAdjust="0"/>
    <p:restoredTop sz="90929" autoAdjust="0"/>
  </p:normalViewPr>
  <p:slideViewPr>
    <p:cSldViewPr>
      <p:cViewPr varScale="1">
        <p:scale>
          <a:sx n="117" d="100"/>
          <a:sy n="117" d="100"/>
        </p:scale>
        <p:origin x="-1644" y="-102"/>
      </p:cViewPr>
      <p:guideLst>
        <p:guide orient="horz" pos="2160"/>
        <p:guide pos="2880"/>
      </p:guideLst>
    </p:cSldViewPr>
  </p:slideViewPr>
  <p:outlineViewPr>
    <p:cViewPr>
      <p:scale>
        <a:sx n="33" d="100"/>
        <a:sy n="33" d="100"/>
      </p:scale>
      <p:origin x="0" y="30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ED352-194A-4DDC-88B8-9BAFFD5BCD1D}" type="datetimeFigureOut">
              <a:rPr lang="en-US" smtClean="0"/>
              <a:pPr/>
              <a:t>4/12/2010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A71DB-26CE-4AC5-A3EC-5D509B487414}" type="slidenum">
              <a:rPr lang="en-US" smtClean="0"/>
              <a:pPr/>
              <a:t>‹#›</a:t>
            </a:fld>
            <a:endParaRPr lang="en-US"/>
          </a:p>
        </p:txBody>
      </p:sp>
    </p:spTree>
    <p:extLst>
      <p:ext uri="{BB962C8B-B14F-4D97-AF65-F5344CB8AC3E}">
        <p14:creationId xmlns:p14="http://schemas.microsoft.com/office/powerpoint/2010/main" val="14869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F2FE05F5-8DC3-1641-A102-C0F284A6543D}" type="slidenum">
              <a:rPr lang="en-US"/>
              <a:pPr/>
              <a:t>12</a:t>
            </a:fld>
            <a:endParaRPr lang="en-US"/>
          </a:p>
        </p:txBody>
      </p:sp>
      <p:sp>
        <p:nvSpPr>
          <p:cNvPr id="1196034" name="AutoShap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153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153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F076CEF-2ACF-3F44-A30F-56763E3EB9BE}" type="slidenum">
              <a:rPr lang="en-US">
                <a:latin typeface="Times New Roman" pitchFamily="-107" charset="0"/>
              </a:rPr>
              <a:pPr/>
              <a:t>8</a:t>
            </a:fld>
            <a:endParaRPr lang="en-US">
              <a:latin typeface="Times New Roman" pitchFamily="-107" charset="0"/>
            </a:endParaRPr>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p:spPr>
        <p:txBody>
          <a:bodyPr/>
          <a:lstStyle/>
          <a:p>
            <a:endParaRPr lang="en-US">
              <a:latin typeface="Times New Roman" pitchFamily="-107"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A71DB-26CE-4AC5-A3EC-5D509B48741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Penfold\Clients2\CUSTOM_SERVICES\2004 Updates\April\static templates\Medical\PPP_SMEDI_TLE_Patient_Records.jpg"/>
          <p:cNvPicPr>
            <a:picLocks noChangeAspect="1" noChangeArrowheads="1"/>
          </p:cNvPicPr>
          <p:nvPr/>
        </p:nvPicPr>
        <p:blipFill>
          <a:blip r:embed="rId2" cstate="print"/>
          <a:srcRect/>
          <a:stretch>
            <a:fillRect/>
          </a:stretch>
        </p:blipFill>
        <p:spPr bwMode="auto">
          <a:xfrm>
            <a:off x="0" y="0"/>
            <a:ext cx="9144000" cy="6880225"/>
          </a:xfrm>
          <a:prstGeom prst="rect">
            <a:avLst/>
          </a:prstGeom>
          <a:noFill/>
          <a:ln w="9525">
            <a:noFill/>
            <a:miter lim="800000"/>
            <a:headEnd/>
            <a:tailEnd/>
          </a:ln>
        </p:spPr>
      </p:pic>
      <p:sp>
        <p:nvSpPr>
          <p:cNvPr id="4098" name="Rectangle 2"/>
          <p:cNvSpPr>
            <a:spLocks noGrp="1" noChangeArrowheads="1"/>
          </p:cNvSpPr>
          <p:nvPr>
            <p:ph type="ctrTitle"/>
          </p:nvPr>
        </p:nvSpPr>
        <p:spPr>
          <a:xfrm>
            <a:off x="3363573" y="2134429"/>
            <a:ext cx="5422904" cy="880739"/>
          </a:xfrm>
        </p:spPr>
        <p:txBody>
          <a:bodyPr/>
          <a:lstStyle>
            <a:lvl1pPr algn="ct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500862" y="3236070"/>
            <a:ext cx="5212681" cy="520698"/>
          </a:xfrm>
        </p:spPr>
        <p:txBody>
          <a:bodyPr/>
          <a:lstStyle>
            <a:lvl1pPr marL="0" indent="0" algn="ctr">
              <a:buFontTx/>
              <a:buNone/>
              <a:defRPr>
                <a:solidFill>
                  <a:srgbClr xmlns:mc="http://schemas.openxmlformats.org/markup-compatibility/2006" xmlns:a14="http://schemas.microsoft.com/office/drawing/2010/main" val="FFFFFF" mc:Ignorable=""/>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85800" y="6678613"/>
            <a:ext cx="1905000" cy="165100"/>
          </a:xfrm>
        </p:spPr>
        <p:txBody>
          <a:bodyPr/>
          <a:lstStyle>
            <a:lvl1pPr>
              <a:defRPr sz="1100" smtClean="0">
                <a:solidFill>
                  <a:srgbClr xmlns:mc="http://schemas.openxmlformats.org/markup-compatibility/2006" xmlns:a14="http://schemas.microsoft.com/office/drawing/2010/main" val="4D4D4D" mc:Ignorable=""/>
                </a:solidFill>
              </a:defRPr>
            </a:lvl1pPr>
          </a:lstStyle>
          <a:p>
            <a:pPr>
              <a:defRPr/>
            </a:pPr>
            <a:endParaRPr lang="en-US"/>
          </a:p>
        </p:txBody>
      </p:sp>
      <p:sp>
        <p:nvSpPr>
          <p:cNvPr id="6" name="Rectangle 5"/>
          <p:cNvSpPr>
            <a:spLocks noGrp="1" noChangeArrowheads="1"/>
          </p:cNvSpPr>
          <p:nvPr>
            <p:ph type="ftr" sz="quarter" idx="11"/>
          </p:nvPr>
        </p:nvSpPr>
        <p:spPr>
          <a:xfrm>
            <a:off x="3124200" y="6678613"/>
            <a:ext cx="2895600" cy="165100"/>
          </a:xfrm>
        </p:spPr>
        <p:txBody>
          <a:bodyPr/>
          <a:lstStyle>
            <a:lvl1pPr>
              <a:defRPr sz="1100" smtClean="0">
                <a:solidFill>
                  <a:srgbClr xmlns:mc="http://schemas.openxmlformats.org/markup-compatibility/2006" xmlns:a14="http://schemas.microsoft.com/office/drawing/2010/main" val="4D4D4D" mc:Ignorable=""/>
                </a:solidFill>
              </a:defRPr>
            </a:lvl1pPr>
          </a:lstStyle>
          <a:p>
            <a:pPr>
              <a:defRPr/>
            </a:pPr>
            <a:endParaRPr lang="en-US"/>
          </a:p>
        </p:txBody>
      </p:sp>
      <p:sp>
        <p:nvSpPr>
          <p:cNvPr id="7" name="Rectangle 6"/>
          <p:cNvSpPr>
            <a:spLocks noGrp="1" noChangeArrowheads="1"/>
          </p:cNvSpPr>
          <p:nvPr>
            <p:ph type="sldNum" sz="quarter" idx="12"/>
          </p:nvPr>
        </p:nvSpPr>
        <p:spPr>
          <a:xfrm>
            <a:off x="6553200" y="6678613"/>
            <a:ext cx="1905000" cy="165100"/>
          </a:xfrm>
        </p:spPr>
        <p:txBody>
          <a:bodyPr/>
          <a:lstStyle>
            <a:lvl1pPr>
              <a:defRPr sz="1100" smtClean="0">
                <a:solidFill>
                  <a:srgbClr xmlns:mc="http://schemas.openxmlformats.org/markup-compatibility/2006" xmlns:a14="http://schemas.microsoft.com/office/drawing/2010/main" val="4D4D4D" mc:Ignorable=""/>
                </a:solidFill>
              </a:defRPr>
            </a:lvl1pPr>
          </a:lstStyle>
          <a:p>
            <a:pPr>
              <a:defRPr/>
            </a:pPr>
            <a:fld id="{221EDD39-C448-4093-9E37-24486A38B7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447601-68B3-4A5E-B8FC-75A063FF89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4308" y="344263"/>
            <a:ext cx="2179458" cy="6169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933" y="344263"/>
            <a:ext cx="6401086" cy="616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CA42C0-1249-434E-8CA5-E0C1ED7152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D6F05F-9E27-4E88-93AE-B28A30B59B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9F672-B1A5-496E-A33E-71EEF83983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933" y="1583608"/>
            <a:ext cx="4290272" cy="49301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494" y="1583608"/>
            <a:ext cx="4290272" cy="49301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FE14B9-F45B-4359-BDCC-2F5369644E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4B13F1-B5D8-46EB-999C-8C964EC9B8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CFEB5E-7A56-45D2-98E4-51E4777DDE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AAFDA8-777A-47D0-B557-65D9591B54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BCB7C4-D823-4F57-8991-E6E7D23F60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D13BE9-9F3D-44A4-B938-2A7B71CC2A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0" descr="\\Penfold\Clients2\CUSTOM_SERVICES\2004 Updates\April\static templates\Medical\PPP_SMEDI_TXT_Patient_Records.jpg"/>
          <p:cNvPicPr>
            <a:picLocks noChangeAspect="1" noChangeArrowheads="1"/>
          </p:cNvPicPr>
          <p:nvPr/>
        </p:nvPicPr>
        <p:blipFill>
          <a:blip r:embed="rId13" cstate="print"/>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509713" y="344488"/>
            <a:ext cx="7345362" cy="89535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06375" y="1584325"/>
            <a:ext cx="8716963" cy="492918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583363"/>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lvl1pPr>
          </a:lstStyle>
          <a:p>
            <a:pPr>
              <a:defRPr/>
            </a:pPr>
            <a:endParaRPr lang="en-US"/>
          </a:p>
        </p:txBody>
      </p:sp>
      <p:sp>
        <p:nvSpPr>
          <p:cNvPr id="1029" name="Rectangle 5"/>
          <p:cNvSpPr>
            <a:spLocks noGrp="1" noChangeArrowheads="1"/>
          </p:cNvSpPr>
          <p:nvPr>
            <p:ph type="ftr" sz="quarter" idx="3"/>
          </p:nvPr>
        </p:nvSpPr>
        <p:spPr bwMode="auto">
          <a:xfrm>
            <a:off x="3124200" y="6583363"/>
            <a:ext cx="28956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lvl1pPr>
          </a:lstStyle>
          <a:p>
            <a:pPr>
              <a:defRPr/>
            </a:pPr>
            <a:endParaRPr lang="en-US"/>
          </a:p>
        </p:txBody>
      </p:sp>
      <p:sp>
        <p:nvSpPr>
          <p:cNvPr id="1030" name="Rectangle 6"/>
          <p:cNvSpPr>
            <a:spLocks noGrp="1" noChangeArrowheads="1"/>
          </p:cNvSpPr>
          <p:nvPr>
            <p:ph type="sldNum" sz="quarter" idx="4"/>
          </p:nvPr>
        </p:nvSpPr>
        <p:spPr bwMode="auto">
          <a:xfrm>
            <a:off x="6553200" y="6583363"/>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lvl1pPr>
          </a:lstStyle>
          <a:p>
            <a:pPr>
              <a:defRPr/>
            </a:pPr>
            <a:fld id="{C1700A7A-2434-401C-B829-49AF47E7AD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mj-lt"/>
          <a:ea typeface="+mj-ea"/>
          <a:cs typeface="+mj-cs"/>
        </a:defRPr>
      </a:lvl1pPr>
      <a:lvl2pPr algn="r"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Arial" charset="0"/>
        </a:defRPr>
      </a:lvl2pPr>
      <a:lvl3pPr algn="r"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Arial" charset="0"/>
        </a:defRPr>
      </a:lvl3pPr>
      <a:lvl4pPr algn="r"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Arial" charset="0"/>
        </a:defRPr>
      </a:lvl4pPr>
      <a:lvl5pPr algn="r"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Arial" charset="0"/>
        </a:defRPr>
      </a:lvl5pPr>
      <a:lvl6pPr marL="412394" algn="r" defTabSz="915001"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Arial" charset="0"/>
        </a:defRPr>
      </a:lvl6pPr>
      <a:lvl7pPr marL="824789" algn="r" defTabSz="915001"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Arial" charset="0"/>
        </a:defRPr>
      </a:lvl7pPr>
      <a:lvl8pPr marL="1237183" algn="r" defTabSz="915001"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Arial" charset="0"/>
        </a:defRPr>
      </a:lvl8pPr>
      <a:lvl9pPr marL="1649578" algn="r" defTabSz="915001" rtl="0" eaLnBrk="1" fontAlgn="base" hangingPunct="1">
        <a:spcBef>
          <a:spcPct val="0"/>
        </a:spcBef>
        <a:spcAft>
          <a:spcPct val="0"/>
        </a:spcAft>
        <a:defRPr sz="3200">
          <a:solidFill>
            <a:srgbClr xmlns:mc="http://schemas.openxmlformats.org/markup-compatibility/2006" xmlns:a14="http://schemas.microsoft.com/office/drawing/2010/main" val="FFFFFF" mc:Ignorable=""/>
          </a:solidFill>
          <a:latin typeface="Arial" charset="0"/>
        </a:defRPr>
      </a:lvl9pPr>
    </p:titleStyle>
    <p:bodyStyle>
      <a:lvl1pPr marL="341313" indent="-341313" algn="l"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ea typeface="+mn-ea"/>
          <a:cs typeface="+mn-cs"/>
        </a:defRPr>
      </a:lvl1pPr>
      <a:lvl2pPr marL="742950" indent="-285750" algn="l"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defRPr>
      </a:lvl2pPr>
      <a:lvl3pPr marL="1141413" indent="-227013" algn="l"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defRPr>
      </a:lvl3pPr>
      <a:lvl4pPr marL="1598613" indent="-227013" algn="l"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defRPr>
      </a:lvl4pPr>
      <a:lvl5pPr marL="2057400" indent="-228600" algn="l"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defRPr>
      </a:lvl5pPr>
      <a:lvl6pPr marL="2470071" indent="-229108" algn="l" defTabSz="915001"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defRPr>
      </a:lvl6pPr>
      <a:lvl7pPr marL="2882465" indent="-229108" algn="l" defTabSz="915001"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defRPr>
      </a:lvl7pPr>
      <a:lvl8pPr marL="3294860" indent="-229108" algn="l" defTabSz="915001"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defRPr>
      </a:lvl8pPr>
      <a:lvl9pPr marL="3707254" indent="-229108" algn="l" defTabSz="915001" rtl="0" eaLnBrk="1" fontAlgn="base" hangingPunct="1">
        <a:spcBef>
          <a:spcPct val="20000"/>
        </a:spcBef>
        <a:spcAft>
          <a:spcPct val="0"/>
        </a:spcAft>
        <a:buChar char="»"/>
        <a:defRPr sz="2200">
          <a:solidFill>
            <a:srgbClr xmlns:mc="http://schemas.openxmlformats.org/markup-compatibility/2006" xmlns:a14="http://schemas.microsoft.com/office/drawing/2010/main" val="4D4D4D" mc:Ignorable=""/>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clemson.edu/eh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1752601"/>
            <a:ext cx="5867399" cy="1523999"/>
          </a:xfrm>
        </p:spPr>
        <p:txBody>
          <a:bodyPr/>
          <a:lstStyle/>
          <a:p>
            <a:r>
              <a:rPr lang="en-US" sz="3600" dirty="0" smtClean="0"/>
              <a:t>Electronic Health Records: </a:t>
            </a:r>
            <a:br>
              <a:rPr lang="en-US" sz="3600" dirty="0" smtClean="0"/>
            </a:br>
            <a:r>
              <a:rPr lang="en-US" sz="3600" dirty="0" smtClean="0"/>
              <a:t>A Teaching Tool</a:t>
            </a:r>
            <a:endParaRPr lang="en-US" sz="3600" dirty="0"/>
          </a:p>
        </p:txBody>
      </p:sp>
      <p:sp>
        <p:nvSpPr>
          <p:cNvPr id="3" name="Subtitle 2"/>
          <p:cNvSpPr>
            <a:spLocks noGrp="1"/>
          </p:cNvSpPr>
          <p:nvPr>
            <p:ph type="subTitle" idx="1"/>
          </p:nvPr>
        </p:nvSpPr>
        <p:spPr>
          <a:xfrm>
            <a:off x="3505200" y="3429000"/>
            <a:ext cx="5212681" cy="1371600"/>
          </a:xfrm>
        </p:spPr>
        <p:txBody>
          <a:bodyPr/>
          <a:lstStyle/>
          <a:p>
            <a:r>
              <a:rPr lang="en-US" dirty="0"/>
              <a:t>Loren </a:t>
            </a:r>
            <a:r>
              <a:rPr lang="en-US" dirty="0" smtClean="0"/>
              <a:t>Klingman</a:t>
            </a:r>
            <a:endParaRPr lang="en-US" dirty="0" smtClean="0"/>
          </a:p>
          <a:p>
            <a:r>
              <a:rPr lang="en-US" dirty="0" smtClean="0"/>
              <a:t>Nancy </a:t>
            </a:r>
            <a:r>
              <a:rPr lang="en-US" dirty="0" smtClean="0"/>
              <a:t>Meehan, PhD, RN</a:t>
            </a:r>
          </a:p>
          <a:p>
            <a:r>
              <a:rPr lang="en-US" dirty="0" smtClean="0"/>
              <a:t>Roy Pargas, </a:t>
            </a:r>
            <a:r>
              <a:rPr lang="en-US" dirty="0" smtClean="0"/>
              <a:t>PhD</a:t>
            </a:r>
            <a:endParaRPr lang="en-US" dirty="0" smtClean="0"/>
          </a:p>
        </p:txBody>
      </p:sp>
      <p:sp>
        <p:nvSpPr>
          <p:cNvPr id="4" name="TextBox 3"/>
          <p:cNvSpPr txBox="1"/>
          <p:nvPr/>
        </p:nvSpPr>
        <p:spPr>
          <a:xfrm>
            <a:off x="2209800" y="5105400"/>
            <a:ext cx="5105400" cy="1107996"/>
          </a:xfrm>
          <a:prstGeom prst="rect">
            <a:avLst/>
          </a:prstGeom>
          <a:noFill/>
        </p:spPr>
        <p:txBody>
          <a:bodyPr wrap="square" rtlCol="0">
            <a:spAutoFit/>
          </a:bodyPr>
          <a:lstStyle/>
          <a:p>
            <a:pPr algn="ctr"/>
            <a:r>
              <a:rPr lang="en-US" dirty="0" smtClean="0"/>
              <a:t>ACC Meeting of the Minds</a:t>
            </a:r>
          </a:p>
          <a:p>
            <a:pPr algn="ctr"/>
            <a:r>
              <a:rPr lang="en-US" dirty="0" smtClean="0"/>
              <a:t>April 17, 2010</a:t>
            </a:r>
          </a:p>
          <a:p>
            <a:pPr algn="ctr"/>
            <a:r>
              <a:rPr lang="en-US" dirty="0" smtClean="0"/>
              <a:t>Georgia Institute of Technology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8016874" cy="1239838"/>
          </a:xfrm>
        </p:spPr>
        <p:txBody>
          <a:bodyPr/>
          <a:lstStyle/>
          <a:p>
            <a:pPr algn="ctr"/>
            <a:r>
              <a:rPr lang="en-US" sz="4000" dirty="0" smtClean="0"/>
              <a:t>Paper Records</a:t>
            </a:r>
            <a:endParaRPr lang="en-US" sz="4000" dirty="0"/>
          </a:p>
        </p:txBody>
      </p:sp>
      <p:pic>
        <p:nvPicPr>
          <p:cNvPr id="5" name="Picture 2" descr="MEDREC"/>
          <p:cNvPicPr>
            <a:picLocks noChangeAspect="1" noChangeArrowheads="1"/>
          </p:cNvPicPr>
          <p:nvPr/>
        </p:nvPicPr>
        <p:blipFill>
          <a:blip r:embed="rId3" cstate="print"/>
          <a:srcRect/>
          <a:stretch>
            <a:fillRect/>
          </a:stretch>
        </p:blipFill>
        <p:spPr bwMode="auto">
          <a:xfrm>
            <a:off x="1219200" y="1524000"/>
            <a:ext cx="6781800" cy="5086350"/>
          </a:xfrm>
          <a:prstGeom prst="rect">
            <a:avLst/>
          </a:prstGeom>
          <a:noFill/>
          <a:ln w="9525">
            <a:noFill/>
            <a:miter lim="800000"/>
            <a:headEnd/>
            <a:tailEnd/>
          </a:ln>
        </p:spPr>
      </p:pic>
      <p:sp>
        <p:nvSpPr>
          <p:cNvPr id="4"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713" y="0"/>
            <a:ext cx="7345362" cy="1239838"/>
          </a:xfrm>
        </p:spPr>
        <p:txBody>
          <a:bodyPr/>
          <a:lstStyle/>
          <a:p>
            <a:pPr algn="ctr"/>
            <a:r>
              <a:rPr lang="en-US" sz="4000" dirty="0" smtClean="0"/>
              <a:t>Tablet Computer at Bedside</a:t>
            </a:r>
            <a:endParaRPr lang="en-US" sz="4000" dirty="0"/>
          </a:p>
        </p:txBody>
      </p:sp>
      <p:pic>
        <p:nvPicPr>
          <p:cNvPr id="3" name="Picture 2" descr="tablet.jpg"/>
          <p:cNvPicPr>
            <a:picLocks noChangeAspect="1"/>
          </p:cNvPicPr>
          <p:nvPr/>
        </p:nvPicPr>
        <p:blipFill>
          <a:blip r:embed="rId3" cstate="print"/>
          <a:stretch>
            <a:fillRect/>
          </a:stretch>
        </p:blipFill>
        <p:spPr>
          <a:xfrm>
            <a:off x="1104202" y="1447800"/>
            <a:ext cx="7201597" cy="5410200"/>
          </a:xfrm>
          <a:prstGeom prst="rect">
            <a:avLst/>
          </a:prstGeom>
        </p:spPr>
      </p:pic>
      <p:sp>
        <p:nvSpPr>
          <p:cNvPr id="4"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592138" y="0"/>
            <a:ext cx="8145462" cy="1406525"/>
          </a:xfrm>
        </p:spPr>
        <p:txBody>
          <a:bodyPr/>
          <a:lstStyle/>
          <a:p>
            <a:pPr algn="ctr"/>
            <a:r>
              <a:rPr lang="en-US" dirty="0"/>
              <a:t>Transitioning from Paper to </a:t>
            </a:r>
            <a:br>
              <a:rPr lang="en-US" dirty="0"/>
            </a:br>
            <a:r>
              <a:rPr lang="en-US" dirty="0"/>
              <a:t>Digital Electronic Medical Records</a:t>
            </a:r>
          </a:p>
        </p:txBody>
      </p:sp>
      <p:sp>
        <p:nvSpPr>
          <p:cNvPr id="1195011" name="Rectangle 3" descr="8823_10_2003_Richardson_CIO Summit.ppt"/>
          <p:cNvSpPr>
            <a:spLocks noChangeArrowheads="1"/>
          </p:cNvSpPr>
          <p:nvPr/>
        </p:nvSpPr>
        <p:spPr bwMode="auto">
          <a:xfrm>
            <a:off x="0" y="4995863"/>
            <a:ext cx="9144000" cy="1862137"/>
          </a:xfrm>
          <a:prstGeom prst="rect">
            <a:avLst/>
          </a:prstGeom>
          <a:solidFill>
            <a:srgbClr xmlns:mc="http://schemas.openxmlformats.org/markup-compatibility/2006" xmlns:a14="http://schemas.microsoft.com/office/drawing/2010/main" val="DCE4ED" mc:Ignorable=""/>
          </a:solidFill>
          <a:ln w="9525">
            <a:noFill/>
            <a:miter lim="800000"/>
            <a:headEnd/>
            <a:tailEnd/>
          </a:ln>
          <a:effectLst/>
        </p:spPr>
        <p:txBody>
          <a:bodyPr wrap="none" lIns="73025" tIns="36512" rIns="73025" bIns="36512" anchor="ctr">
            <a:prstTxWarp prst="textNoShape">
              <a:avLst/>
            </a:prstTxWarp>
          </a:bodyPr>
          <a:lstStyle/>
          <a:p>
            <a:endParaRPr lang="en-US"/>
          </a:p>
        </p:txBody>
      </p:sp>
      <p:grpSp>
        <p:nvGrpSpPr>
          <p:cNvPr id="2" name="Group 4"/>
          <p:cNvGrpSpPr>
            <a:grpSpLocks/>
          </p:cNvGrpSpPr>
          <p:nvPr/>
        </p:nvGrpSpPr>
        <p:grpSpPr bwMode="auto">
          <a:xfrm>
            <a:off x="331788" y="1381125"/>
            <a:ext cx="2952750" cy="5437188"/>
            <a:chOff x="209" y="870"/>
            <a:chExt cx="1860" cy="3425"/>
          </a:xfrm>
        </p:grpSpPr>
        <p:sp>
          <p:nvSpPr>
            <p:cNvPr id="1195013" name="Text Box 5"/>
            <p:cNvSpPr txBox="1">
              <a:spLocks noChangeArrowheads="1"/>
            </p:cNvSpPr>
            <p:nvPr/>
          </p:nvSpPr>
          <p:spPr bwMode="auto">
            <a:xfrm>
              <a:off x="533" y="870"/>
              <a:ext cx="1152" cy="250"/>
            </a:xfrm>
            <a:prstGeom prst="rect">
              <a:avLst/>
            </a:prstGeom>
            <a:noFill/>
            <a:ln w="12700">
              <a:noFill/>
              <a:miter lim="800000"/>
              <a:headEnd/>
              <a:tailEnd/>
            </a:ln>
            <a:effectLst/>
          </p:spPr>
          <p:txBody>
            <a:bodyPr>
              <a:prstTxWarp prst="textNoShape">
                <a:avLst/>
              </a:prstTxWarp>
              <a:spAutoFit/>
            </a:bodyPr>
            <a:lstStyle/>
            <a:p>
              <a:pPr algn="ctr">
                <a:lnSpc>
                  <a:spcPct val="100000"/>
                </a:lnSpc>
                <a:buClrTx/>
                <a:buSzTx/>
                <a:buFontTx/>
                <a:buNone/>
              </a:pPr>
              <a:r>
                <a:rPr lang="en-US">
                  <a:solidFill>
                    <a:schemeClr val="accent2"/>
                  </a:solidFill>
                </a:rPr>
                <a:t>PAPER</a:t>
              </a:r>
            </a:p>
          </p:txBody>
        </p:sp>
        <p:pic>
          <p:nvPicPr>
            <p:cNvPr id="1195014" name="Picture 6" descr="print"/>
            <p:cNvPicPr>
              <a:picLocks noChangeAspect="1" noChangeArrowheads="1"/>
            </p:cNvPicPr>
            <p:nvPr/>
          </p:nvPicPr>
          <p:blipFill>
            <a:blip r:embed="rId3" cstate="print"/>
            <a:srcRect/>
            <a:stretch>
              <a:fillRect/>
            </a:stretch>
          </p:blipFill>
          <p:spPr bwMode="auto">
            <a:xfrm>
              <a:off x="209" y="1091"/>
              <a:ext cx="1860" cy="3204"/>
            </a:xfrm>
            <a:prstGeom prst="rect">
              <a:avLst/>
            </a:prstGeom>
            <a:noFill/>
          </p:spPr>
        </p:pic>
      </p:grpSp>
      <p:grpSp>
        <p:nvGrpSpPr>
          <p:cNvPr id="3" name="Group 7"/>
          <p:cNvGrpSpPr>
            <a:grpSpLocks/>
          </p:cNvGrpSpPr>
          <p:nvPr/>
        </p:nvGrpSpPr>
        <p:grpSpPr bwMode="auto">
          <a:xfrm>
            <a:off x="3914775" y="1381125"/>
            <a:ext cx="4876800" cy="5437188"/>
            <a:chOff x="2466" y="870"/>
            <a:chExt cx="3072" cy="3425"/>
          </a:xfrm>
        </p:grpSpPr>
        <p:sp>
          <p:nvSpPr>
            <p:cNvPr id="1195016" name="Text Box 8"/>
            <p:cNvSpPr txBox="1">
              <a:spLocks noChangeArrowheads="1"/>
            </p:cNvSpPr>
            <p:nvPr/>
          </p:nvSpPr>
          <p:spPr bwMode="auto">
            <a:xfrm>
              <a:off x="3471" y="870"/>
              <a:ext cx="1152" cy="250"/>
            </a:xfrm>
            <a:prstGeom prst="rect">
              <a:avLst/>
            </a:prstGeom>
            <a:noFill/>
            <a:ln w="12700">
              <a:noFill/>
              <a:miter lim="800000"/>
              <a:headEnd/>
              <a:tailEnd/>
            </a:ln>
            <a:effectLst/>
          </p:spPr>
          <p:txBody>
            <a:bodyPr>
              <a:prstTxWarp prst="textNoShape">
                <a:avLst/>
              </a:prstTxWarp>
              <a:spAutoFit/>
            </a:bodyPr>
            <a:lstStyle/>
            <a:p>
              <a:pPr algn="ctr">
                <a:lnSpc>
                  <a:spcPct val="100000"/>
                </a:lnSpc>
                <a:buClrTx/>
                <a:buSzTx/>
                <a:buFontTx/>
                <a:buNone/>
              </a:pPr>
              <a:r>
                <a:rPr lang="en-US">
                  <a:solidFill>
                    <a:schemeClr val="accent2"/>
                  </a:solidFill>
                </a:rPr>
                <a:t>DIGITAL  </a:t>
              </a:r>
            </a:p>
          </p:txBody>
        </p:sp>
        <p:pic>
          <p:nvPicPr>
            <p:cNvPr id="1195017" name="Picture 9" descr="digital"/>
            <p:cNvPicPr>
              <a:picLocks noChangeAspect="1" noChangeArrowheads="1"/>
            </p:cNvPicPr>
            <p:nvPr/>
          </p:nvPicPr>
          <p:blipFill>
            <a:blip r:embed="rId4" cstate="print"/>
            <a:srcRect/>
            <a:stretch>
              <a:fillRect/>
            </a:stretch>
          </p:blipFill>
          <p:spPr bwMode="auto">
            <a:xfrm>
              <a:off x="2466" y="1091"/>
              <a:ext cx="3072" cy="3204"/>
            </a:xfrm>
            <a:prstGeom prst="rect">
              <a:avLst/>
            </a:prstGeom>
            <a:noFill/>
          </p:spPr>
        </p:pic>
      </p:grpSp>
      <p:sp>
        <p:nvSpPr>
          <p:cNvPr id="1195018" name="Rectangle 10"/>
          <p:cNvSpPr>
            <a:spLocks noChangeArrowheads="1"/>
          </p:cNvSpPr>
          <p:nvPr/>
        </p:nvSpPr>
        <p:spPr bwMode="auto">
          <a:xfrm>
            <a:off x="1863725" y="6634163"/>
            <a:ext cx="2022475" cy="188912"/>
          </a:xfrm>
          <a:prstGeom prst="rect">
            <a:avLst/>
          </a:prstGeom>
          <a:noFill/>
          <a:ln w="9525">
            <a:noFill/>
            <a:miter lim="800000"/>
            <a:headEnd/>
            <a:tailEnd/>
          </a:ln>
          <a:effectLst/>
        </p:spPr>
        <p:txBody>
          <a:bodyPr wrap="none" lIns="82124" tIns="41061" rIns="82124" bIns="41061" anchor="b" anchorCtr="1">
            <a:prstTxWarp prst="textNoShape">
              <a:avLst/>
            </a:prstTxWarp>
            <a:spAutoFit/>
          </a:bodyPr>
          <a:lstStyle/>
          <a:p>
            <a:pPr defTabSz="814388">
              <a:lnSpc>
                <a:spcPct val="100000"/>
              </a:lnSpc>
              <a:spcBef>
                <a:spcPct val="0"/>
              </a:spcBef>
              <a:buClrTx/>
              <a:buSzTx/>
              <a:buFontTx/>
              <a:buNone/>
            </a:pPr>
            <a:r>
              <a:rPr lang="en-US" sz="700" b="0">
                <a:solidFill>
                  <a:srgbClr xmlns:mc="http://schemas.openxmlformats.org/markup-compatibility/2006" xmlns:a14="http://schemas.microsoft.com/office/drawing/2010/main" val="808080" mc:Ignorable=""/>
                </a:solidFill>
              </a:rPr>
              <a:t>© 2003 Cisco Systems, Inc. All rights reserved.</a:t>
            </a:r>
          </a:p>
        </p:txBody>
      </p:sp>
      <p:sp>
        <p:nvSpPr>
          <p:cNvPr id="11"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12</a:t>
            </a:fld>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EHR Demo</a:t>
            </a:r>
            <a:endParaRPr lang="en-US" sz="4800" dirty="0"/>
          </a:p>
        </p:txBody>
      </p:sp>
      <p:sp>
        <p:nvSpPr>
          <p:cNvPr id="3" name="Content Placeholder 2"/>
          <p:cNvSpPr>
            <a:spLocks noGrp="1"/>
          </p:cNvSpPr>
          <p:nvPr>
            <p:ph idx="1"/>
          </p:nvPr>
        </p:nvSpPr>
        <p:spPr/>
        <p:txBody>
          <a:bodyPr/>
          <a:lstStyle/>
          <a:p>
            <a:r>
              <a:rPr lang="en-US" sz="2800" dirty="0" smtClean="0">
                <a:hlinkClick r:id="rId3"/>
              </a:rPr>
              <a:t>http://www.clemson.edu/ehr</a:t>
            </a:r>
            <a:endParaRPr lang="en-US" sz="2800" dirty="0" smtClean="0"/>
          </a:p>
          <a:p>
            <a:endParaRPr lang="en-US" sz="2800" dirty="0"/>
          </a:p>
        </p:txBody>
      </p:sp>
      <p:pic>
        <p:nvPicPr>
          <p:cNvPr id="55299" name="Picture 3"/>
          <p:cNvPicPr>
            <a:picLocks noChangeAspect="1" noChangeArrowheads="1"/>
          </p:cNvPicPr>
          <p:nvPr/>
        </p:nvPicPr>
        <p:blipFill>
          <a:blip r:embed="rId4" cstate="print"/>
          <a:srcRect/>
          <a:stretch>
            <a:fillRect/>
          </a:stretch>
        </p:blipFill>
        <p:spPr bwMode="auto">
          <a:xfrm>
            <a:off x="838200" y="2209800"/>
            <a:ext cx="7343775" cy="4352671"/>
          </a:xfrm>
          <a:prstGeom prst="roundRect">
            <a:avLst>
              <a:gd name="adj" fmla="val 16667"/>
            </a:avLst>
          </a:prstGeom>
          <a:ln>
            <a:noFill/>
          </a:ln>
          <a:effectLst>
            <a:outerShdw blurRad="76200" dist="38100" dir="7800000" algn="tl" rotWithShape="0">
              <a:srgbClr xmlns:mc="http://schemas.openxmlformats.org/markup-compatibility/2006" xmlns:a14="http://schemas.microsoft.com/office/drawing/2010/main" val="000000" mc:Ignorable="">
                <a:alpha val="40000"/>
              </a:srgbClr>
            </a:outerShdw>
          </a:effectLst>
          <a:scene3d>
            <a:camera prst="orthographicFront"/>
            <a:lightRig rig="contrasting" dir="t">
              <a:rot lat="0" lon="0" rev="4200000"/>
            </a:lightRig>
          </a:scene3d>
          <a:sp3d prstMaterial="plastic">
            <a:bevelT w="381000" h="114300" prst="relaxedInset"/>
            <a:contourClr>
              <a:srgbClr xmlns:mc="http://schemas.openxmlformats.org/markup-compatibility/2006" xmlns:a14="http://schemas.microsoft.com/office/drawing/2010/main" val="969696" mc:Ignorable=""/>
            </a:contourClr>
          </a:sp3d>
        </p:spPr>
      </p:pic>
      <p:sp>
        <p:nvSpPr>
          <p:cNvPr id="7"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smtClean="0"/>
              <a:t>Summary</a:t>
            </a:r>
            <a:endParaRPr lang="en-US" sz="4400" dirty="0"/>
          </a:p>
        </p:txBody>
      </p:sp>
      <p:sp>
        <p:nvSpPr>
          <p:cNvPr id="3" name="Content Placeholder 2"/>
          <p:cNvSpPr>
            <a:spLocks noGrp="1"/>
          </p:cNvSpPr>
          <p:nvPr>
            <p:ph idx="1"/>
          </p:nvPr>
        </p:nvSpPr>
        <p:spPr/>
        <p:txBody>
          <a:bodyPr/>
          <a:lstStyle/>
          <a:p>
            <a:r>
              <a:rPr lang="en-US" smtClean="0"/>
              <a:t>Teaching tool developed by Creative Inquiry students for nursing students</a:t>
            </a:r>
          </a:p>
          <a:p>
            <a:r>
              <a:rPr lang="en-US" smtClean="0"/>
              <a:t>Transition into commercial EHR use made easier</a:t>
            </a:r>
          </a:p>
          <a:p>
            <a:r>
              <a:rPr lang="en-US" smtClean="0"/>
              <a:t>Collaborative project between School of Nursing and School of Computing</a:t>
            </a:r>
          </a:p>
          <a:p>
            <a:r>
              <a:rPr lang="en-US" smtClean="0"/>
              <a:t>EHR tool includes:</a:t>
            </a:r>
          </a:p>
          <a:p>
            <a:pPr lvl="1"/>
            <a:r>
              <a:rPr lang="en-US" smtClean="0"/>
              <a:t>Medication reconciliation</a:t>
            </a:r>
          </a:p>
          <a:p>
            <a:pPr lvl="1"/>
            <a:r>
              <a:rPr lang="en-US" smtClean="0"/>
              <a:t>Patient data entry</a:t>
            </a:r>
          </a:p>
          <a:p>
            <a:pPr lvl="1"/>
            <a:r>
              <a:rPr lang="en-US" smtClean="0"/>
              <a:t>Patient scenarios (developed by faculty)</a:t>
            </a:r>
          </a:p>
          <a:p>
            <a:pPr lvl="1"/>
            <a:r>
              <a:rPr lang="en-US" smtClean="0"/>
              <a:t>Ability for students to work in groups</a:t>
            </a:r>
          </a:p>
          <a:p>
            <a:endParaRPr lang="en-US" dirty="0"/>
          </a:p>
        </p:txBody>
      </p:sp>
      <p:sp>
        <p:nvSpPr>
          <p:cNvPr id="7"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09713" y="0"/>
            <a:ext cx="7345362" cy="1295400"/>
          </a:xfrm>
        </p:spPr>
        <p:txBody>
          <a:bodyPr/>
          <a:lstStyle/>
          <a:p>
            <a:pPr algn="ctr" eaLnBrk="1" hangingPunct="1"/>
            <a:r>
              <a:rPr lang="en-US" sz="4400" dirty="0" smtClean="0"/>
              <a:t>Future Work</a:t>
            </a:r>
          </a:p>
        </p:txBody>
      </p:sp>
      <p:sp>
        <p:nvSpPr>
          <p:cNvPr id="10243" name="Content Placeholder 2"/>
          <p:cNvSpPr>
            <a:spLocks noGrp="1"/>
          </p:cNvSpPr>
          <p:nvPr>
            <p:ph idx="1"/>
          </p:nvPr>
        </p:nvSpPr>
        <p:spPr/>
        <p:txBody>
          <a:bodyPr/>
          <a:lstStyle/>
          <a:p>
            <a:pPr eaLnBrk="1" hangingPunct="1"/>
            <a:r>
              <a:rPr lang="en-US" sz="2800" dirty="0" smtClean="0"/>
              <a:t>Usability testing with nursing faculty &amp; students in Spring 2010</a:t>
            </a:r>
          </a:p>
          <a:p>
            <a:r>
              <a:rPr lang="en-US" sz="2800" dirty="0" smtClean="0"/>
              <a:t>Improvements made from feedback</a:t>
            </a:r>
          </a:p>
          <a:p>
            <a:pPr eaLnBrk="1" hangingPunct="1"/>
            <a:r>
              <a:rPr lang="en-US" sz="2800" dirty="0" smtClean="0"/>
              <a:t>Modular so can add new modules</a:t>
            </a:r>
          </a:p>
          <a:p>
            <a:pPr lvl="1" eaLnBrk="1" hangingPunct="1"/>
            <a:r>
              <a:rPr lang="en-US" sz="2800" dirty="0" smtClean="0"/>
              <a:t>Nutrition</a:t>
            </a:r>
          </a:p>
          <a:p>
            <a:r>
              <a:rPr lang="en-US" sz="2800" dirty="0" smtClean="0"/>
              <a:t>Adding more features</a:t>
            </a:r>
          </a:p>
          <a:p>
            <a:pPr lvl="1" eaLnBrk="1" hangingPunct="1"/>
            <a:r>
              <a:rPr lang="en-US" sz="2800" dirty="0" smtClean="0"/>
              <a:t>Tie into skills lab and patient simulators</a:t>
            </a:r>
          </a:p>
          <a:p>
            <a:pPr lvl="1" eaLnBrk="1" hangingPunct="1"/>
            <a:r>
              <a:rPr lang="en-US" sz="2800" dirty="0" smtClean="0"/>
              <a:t>Audit trail = guided walk through</a:t>
            </a:r>
          </a:p>
          <a:p>
            <a:r>
              <a:rPr lang="en-US" sz="2800" dirty="0" smtClean="0"/>
              <a:t>In classroom testing, Fall 2010</a:t>
            </a:r>
          </a:p>
        </p:txBody>
      </p:sp>
      <p:sp>
        <p:nvSpPr>
          <p:cNvPr id="4" name="Slide Number Placeholder 3"/>
          <p:cNvSpPr>
            <a:spLocks noGrp="1"/>
          </p:cNvSpPr>
          <p:nvPr>
            <p:ph type="sldNum" sz="quarter" idx="11"/>
          </p:nvPr>
        </p:nvSpPr>
        <p:spPr/>
        <p:txBody>
          <a:bodyPr/>
          <a:lstStyle/>
          <a:p>
            <a:pPr>
              <a:defRPr/>
            </a:pPr>
            <a:fld id="{630FA958-66AA-427A-B220-814E2D7BEC51}" type="slidenum">
              <a:rPr lang="en-US"/>
              <a:pPr>
                <a:defRPr/>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Thank Dr. Rosanne Pruitt, Director of Nursing, for purchasing tablet computers.</a:t>
            </a:r>
          </a:p>
          <a:p>
            <a:r>
              <a:rPr lang="en-US" dirty="0" smtClean="0"/>
              <a:t>Creative Inquiry and Calhoun Honors College for supporting this collaborative project.</a:t>
            </a:r>
          </a:p>
          <a:p>
            <a:endParaRPr lang="en-US" dirty="0"/>
          </a:p>
        </p:txBody>
      </p:sp>
      <p:sp>
        <p:nvSpPr>
          <p:cNvPr id="4"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4488"/>
            <a:ext cx="8093075" cy="895350"/>
          </a:xfrm>
        </p:spPr>
        <p:txBody>
          <a:bodyPr/>
          <a:lstStyle/>
          <a:p>
            <a:pPr algn="ctr"/>
            <a:r>
              <a:rPr lang="en-US" sz="4400" dirty="0" smtClean="0"/>
              <a:t>Questions</a:t>
            </a:r>
            <a:endParaRPr lang="en-US" sz="4400" dirty="0"/>
          </a:p>
        </p:txBody>
      </p:sp>
      <p:pic>
        <p:nvPicPr>
          <p:cNvPr id="4" name="Content Placeholder 3"/>
          <p:cNvPicPr>
            <a:picLocks noGrp="1" noChangeAspect="1"/>
          </p:cNvPicPr>
          <p:nvPr>
            <p:ph idx="1"/>
          </p:nvPr>
        </p:nvPicPr>
        <p:blipFill>
          <a:blip r:embed="rId3" cstate="print"/>
          <a:stretch>
            <a:fillRect/>
          </a:stretch>
        </p:blipFill>
        <p:spPr>
          <a:xfrm>
            <a:off x="2223492" y="1584325"/>
            <a:ext cx="4682728" cy="4929188"/>
          </a:xfrm>
        </p:spPr>
      </p:pic>
      <p:sp>
        <p:nvSpPr>
          <p:cNvPr id="5"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en-US" sz="4400" dirty="0" smtClean="0"/>
              <a:t>Project Goal</a:t>
            </a:r>
          </a:p>
        </p:txBody>
      </p:sp>
      <p:sp>
        <p:nvSpPr>
          <p:cNvPr id="4099" name="Content Placeholder 2"/>
          <p:cNvSpPr>
            <a:spLocks noGrp="1"/>
          </p:cNvSpPr>
          <p:nvPr>
            <p:ph idx="1"/>
          </p:nvPr>
        </p:nvSpPr>
        <p:spPr/>
        <p:txBody>
          <a:bodyPr/>
          <a:lstStyle/>
          <a:p>
            <a:pPr>
              <a:buNone/>
            </a:pPr>
            <a:r>
              <a:rPr lang="en-US" sz="2000" dirty="0" smtClean="0"/>
              <a:t>Our creative inquiry (CI) team research seeks to discover if familiar environments can be used to teach new skills which can then be applied in an unfamiliar environment. For this project, the team chose to look at Electronic Health Record (EHR) software because few solutions currently exist for teaching students to use this complex software. The government is also mandating as a part of the American Recovery &amp; Reinvestment Act that EHR software be used for all people by 2014. The team is creating software which looks similar to the familiar social networking environment </a:t>
            </a:r>
            <a:r>
              <a:rPr lang="en-US" sz="2000" dirty="0" err="1" smtClean="0"/>
              <a:t>Facebook</a:t>
            </a:r>
            <a:r>
              <a:rPr lang="en-US" sz="2000" dirty="0" smtClean="0"/>
              <a:t> but contains the major features nurses would use in commercial EHR programs. Our goal is to provide an educational EHR system in a familiar environment that acts as a stepping stone for the students to facilitate the transition from mere classroom knowledge about EHRs to actual use of a commercial EHR system in a hospital or doctor’s office. The team has recently conducted usability testing on nursing faculty and is presently focused on the skill set (competencies) necessary for EHR use.</a:t>
            </a:r>
            <a:endParaRPr lang="en-US" sz="2000" dirty="0"/>
          </a:p>
        </p:txBody>
      </p:sp>
      <p:sp>
        <p:nvSpPr>
          <p:cNvPr id="4" name="Slide Number Placeholder 3"/>
          <p:cNvSpPr>
            <a:spLocks noGrp="1"/>
          </p:cNvSpPr>
          <p:nvPr>
            <p:ph type="sldNum" sz="quarter" idx="11"/>
          </p:nvPr>
        </p:nvSpPr>
        <p:spPr/>
        <p:txBody>
          <a:bodyPr/>
          <a:lstStyle/>
          <a:p>
            <a:pPr>
              <a:defRPr/>
            </a:pPr>
            <a:fld id="{D8CE40C1-F926-402D-A0C1-CE966253CD0A}" type="slidenum">
              <a:rPr lang="en-US" smtClean="0"/>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Disclaimer</a:t>
            </a:r>
            <a:endParaRPr lang="en-US" sz="4800" dirty="0"/>
          </a:p>
        </p:txBody>
      </p:sp>
      <p:sp>
        <p:nvSpPr>
          <p:cNvPr id="3" name="Content Placeholder 2"/>
          <p:cNvSpPr>
            <a:spLocks noGrp="1"/>
          </p:cNvSpPr>
          <p:nvPr>
            <p:ph idx="1"/>
          </p:nvPr>
        </p:nvSpPr>
        <p:spPr>
          <a:xfrm>
            <a:off x="206375" y="1584325"/>
            <a:ext cx="8937625" cy="1539875"/>
          </a:xfrm>
        </p:spPr>
        <p:txBody>
          <a:bodyPr/>
          <a:lstStyle/>
          <a:p>
            <a:pPr algn="ctr"/>
            <a:r>
              <a:rPr lang="en-US" sz="3200" dirty="0" smtClean="0"/>
              <a:t>Not created to be a robust  EHR</a:t>
            </a:r>
          </a:p>
          <a:p>
            <a:pPr algn="ctr"/>
            <a:r>
              <a:rPr lang="en-US" sz="3200" dirty="0" smtClean="0"/>
              <a:t>It is a teaching tool!</a:t>
            </a:r>
            <a:endParaRPr lang="en-US" sz="3200" dirty="0"/>
          </a:p>
        </p:txBody>
      </p:sp>
      <p:pic>
        <p:nvPicPr>
          <p:cNvPr id="4" name="Picture 3" descr="disclaimer.png"/>
          <p:cNvPicPr>
            <a:picLocks noChangeAspect="1"/>
          </p:cNvPicPr>
          <p:nvPr/>
        </p:nvPicPr>
        <p:blipFill>
          <a:blip r:embed="rId3" cstate="print"/>
          <a:stretch>
            <a:fillRect/>
          </a:stretch>
        </p:blipFill>
        <p:spPr>
          <a:xfrm>
            <a:off x="2667001" y="3200400"/>
            <a:ext cx="4118476" cy="3657599"/>
          </a:xfrm>
          <a:prstGeom prst="rect">
            <a:avLst/>
          </a:prstGeom>
        </p:spPr>
      </p:pic>
      <p:sp>
        <p:nvSpPr>
          <p:cNvPr id="5"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Creative Inquiry Team</a:t>
            </a:r>
            <a:endParaRPr lang="en-US" sz="4000" dirty="0"/>
          </a:p>
        </p:txBody>
      </p:sp>
      <p:sp>
        <p:nvSpPr>
          <p:cNvPr id="13"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4</a:t>
            </a:fld>
            <a:endParaRPr lang="en-US" dirty="0"/>
          </a:p>
        </p:txBody>
      </p:sp>
      <p:pic>
        <p:nvPicPr>
          <p:cNvPr id="2150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00200" y="1752600"/>
            <a:ext cx="5791200" cy="4343400"/>
          </a:xfrm>
          <a:prstGeom prst="roundRect">
            <a:avLst>
              <a:gd name="adj" fmla="val 16667"/>
            </a:avLst>
          </a:prstGeom>
          <a:ln>
            <a:noFill/>
          </a:ln>
          <a:effectLst>
            <a:outerShdw blurRad="76200" dist="38100" dir="7800000" algn="tl" rotWithShape="0">
              <a:srgbClr xmlns:mc="http://schemas.openxmlformats.org/markup-compatibility/2006" xmlns:a14="http://schemas.microsoft.com/office/drawing/2010/main" val="000000" mc:Ignorable="">
                <a:alpha val="40000"/>
              </a:srgbClr>
            </a:outerShdw>
          </a:effectLst>
          <a:scene3d>
            <a:camera prst="orthographicFront"/>
            <a:lightRig rig="contrasting" dir="t">
              <a:rot lat="0" lon="0" rev="4200000"/>
            </a:lightRig>
          </a:scene3d>
          <a:sp3d prstMaterial="plastic">
            <a:bevelT w="381000" h="114300" prst="relaxedInset"/>
            <a:contourClr>
              <a:srgbClr xmlns:mc="http://schemas.openxmlformats.org/markup-compatibility/2006" xmlns:a14="http://schemas.microsoft.com/office/drawing/2010/main" val="969696" mc:Ignorable=""/>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sz="4000" dirty="0" smtClean="0"/>
              <a:t>Why is this EHR tool needed?</a:t>
            </a:r>
          </a:p>
        </p:txBody>
      </p:sp>
      <p:sp>
        <p:nvSpPr>
          <p:cNvPr id="5123" name="Content Placeholder 2"/>
          <p:cNvSpPr>
            <a:spLocks noGrp="1"/>
          </p:cNvSpPr>
          <p:nvPr>
            <p:ph idx="1"/>
          </p:nvPr>
        </p:nvSpPr>
        <p:spPr/>
        <p:txBody>
          <a:bodyPr/>
          <a:lstStyle/>
          <a:p>
            <a:r>
              <a:rPr lang="en-US" sz="2400" dirty="0" smtClean="0"/>
              <a:t>Lack of Availability to Commercial EHRs</a:t>
            </a:r>
          </a:p>
          <a:p>
            <a:r>
              <a:rPr lang="en-US" sz="2400" dirty="0" smtClean="0"/>
              <a:t>High Cost of Training EHRs (~$50K for 3 years)</a:t>
            </a:r>
          </a:p>
          <a:p>
            <a:r>
              <a:rPr lang="en-US" sz="2400" dirty="0" smtClean="0"/>
              <a:t>Government Mandate to Use EHRs as part of HIT (Health Information Technology)</a:t>
            </a:r>
          </a:p>
        </p:txBody>
      </p:sp>
      <p:sp>
        <p:nvSpPr>
          <p:cNvPr id="4" name="Slide Number Placeholder 3"/>
          <p:cNvSpPr>
            <a:spLocks noGrp="1"/>
          </p:cNvSpPr>
          <p:nvPr>
            <p:ph type="sldNum" sz="quarter" idx="11"/>
          </p:nvPr>
        </p:nvSpPr>
        <p:spPr/>
        <p:txBody>
          <a:bodyPr/>
          <a:lstStyle/>
          <a:p>
            <a:pPr>
              <a:defRPr/>
            </a:pPr>
            <a:fld id="{66423920-3CE7-4081-800B-25395683E7DF}" type="slidenum">
              <a:rPr lang="en-US"/>
              <a:pPr>
                <a:defRPr/>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sz="4000" dirty="0" smtClean="0"/>
              <a:t>Why is this EHR tool needed?</a:t>
            </a:r>
          </a:p>
        </p:txBody>
      </p:sp>
      <p:sp>
        <p:nvSpPr>
          <p:cNvPr id="5123" name="Content Placeholder 2"/>
          <p:cNvSpPr>
            <a:spLocks noGrp="1"/>
          </p:cNvSpPr>
          <p:nvPr>
            <p:ph idx="1"/>
          </p:nvPr>
        </p:nvSpPr>
        <p:spPr/>
        <p:txBody>
          <a:bodyPr/>
          <a:lstStyle/>
          <a:p>
            <a:endParaRPr lang="en-US" sz="2400" dirty="0" smtClean="0"/>
          </a:p>
          <a:p>
            <a:endParaRPr lang="en-US" sz="2400" dirty="0" smtClean="0"/>
          </a:p>
          <a:p>
            <a:endParaRPr lang="en-US" sz="2400" dirty="0" smtClean="0"/>
          </a:p>
          <a:p>
            <a:endParaRPr lang="en-US" sz="2400" dirty="0" smtClean="0"/>
          </a:p>
          <a:p>
            <a:r>
              <a:rPr lang="en-US" sz="2400" dirty="0" smtClean="0"/>
              <a:t>Need for an </a:t>
            </a:r>
            <a:r>
              <a:rPr lang="en-US" sz="2400" i="1" dirty="0" smtClean="0"/>
              <a:t>Educational</a:t>
            </a:r>
            <a:r>
              <a:rPr lang="en-US" sz="2400" dirty="0" smtClean="0"/>
              <a:t> Version of EHR System</a:t>
            </a:r>
          </a:p>
          <a:p>
            <a:pPr lvl="1"/>
            <a:r>
              <a:rPr lang="en-US" dirty="0" smtClean="0"/>
              <a:t>Includes most important EHR concepts (as determined by Nursing faculty and Creative Inquiry students)</a:t>
            </a:r>
          </a:p>
          <a:p>
            <a:pPr lvl="1"/>
            <a:r>
              <a:rPr lang="en-US" dirty="0" smtClean="0"/>
              <a:t>Includes authoring tool for faculty to design patient scenarios</a:t>
            </a:r>
          </a:p>
          <a:p>
            <a:pPr lvl="1"/>
            <a:r>
              <a:rPr lang="en-US" dirty="0" smtClean="0"/>
              <a:t>Ability for faculty to provide feedback to student documentation</a:t>
            </a:r>
          </a:p>
          <a:p>
            <a:pPr lvl="1"/>
            <a:r>
              <a:rPr lang="en-US" dirty="0" smtClean="0"/>
              <a:t>Scenarios can be saved and shared among faculty</a:t>
            </a:r>
          </a:p>
          <a:p>
            <a:pPr lvl="1"/>
            <a:r>
              <a:rPr lang="en-US" dirty="0" smtClean="0"/>
              <a:t>Connected to Clinical Learning Research Center (CLRC)</a:t>
            </a:r>
          </a:p>
          <a:p>
            <a:pPr lvl="2"/>
            <a:r>
              <a:rPr lang="en-US" dirty="0" smtClean="0"/>
              <a:t>Works with Tablet PCs and Patient Simulators</a:t>
            </a:r>
          </a:p>
        </p:txBody>
      </p:sp>
      <p:sp>
        <p:nvSpPr>
          <p:cNvPr id="4" name="Slide Number Placeholder 3"/>
          <p:cNvSpPr>
            <a:spLocks noGrp="1"/>
          </p:cNvSpPr>
          <p:nvPr>
            <p:ph type="sldNum" sz="quarter" idx="11"/>
          </p:nvPr>
        </p:nvSpPr>
        <p:spPr/>
        <p:txBody>
          <a:bodyPr/>
          <a:lstStyle/>
          <a:p>
            <a:pPr>
              <a:defRPr/>
            </a:pPr>
            <a:fld id="{66423920-3CE7-4081-800B-25395683E7DF}" type="slidenum">
              <a:rPr lang="en-US"/>
              <a:pPr>
                <a:defRPr/>
              </a:pPr>
              <a:t>6</a:t>
            </a:fld>
            <a:endParaRPr lang="en-US"/>
          </a:p>
        </p:txBody>
      </p:sp>
      <p:pic>
        <p:nvPicPr>
          <p:cNvPr id="5" name="Picture 4" descr="SkillsLab.jpg"/>
          <p:cNvPicPr>
            <a:picLocks noChangeAspect="1"/>
          </p:cNvPicPr>
          <p:nvPr/>
        </p:nvPicPr>
        <p:blipFill>
          <a:blip r:embed="rId3" cstate="print"/>
          <a:stretch>
            <a:fillRect/>
          </a:stretch>
        </p:blipFill>
        <p:spPr>
          <a:xfrm>
            <a:off x="1371600" y="1524000"/>
            <a:ext cx="6172200" cy="17408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mithAshley.png"/>
          <p:cNvPicPr>
            <a:picLocks noGrp="1" noChangeAspect="1"/>
          </p:cNvPicPr>
          <p:nvPr>
            <p:ph idx="1"/>
          </p:nvPr>
        </p:nvPicPr>
        <p:blipFill>
          <a:blip r:embed="rId3" cstate="print"/>
          <a:srcRect l="-21878" r="-21878"/>
          <a:stretch>
            <a:fillRect/>
          </a:stretch>
        </p:blipFill>
        <p:spPr>
          <a:xfrm>
            <a:off x="-1371599" y="1447800"/>
            <a:ext cx="8001000" cy="4524332"/>
          </a:xfrm>
        </p:spPr>
      </p:pic>
      <p:sp>
        <p:nvSpPr>
          <p:cNvPr id="2" name="Title 1"/>
          <p:cNvSpPr>
            <a:spLocks noGrp="1"/>
          </p:cNvSpPr>
          <p:nvPr>
            <p:ph type="title"/>
          </p:nvPr>
        </p:nvSpPr>
        <p:spPr>
          <a:xfrm>
            <a:off x="1509712" y="0"/>
            <a:ext cx="7634287" cy="1447800"/>
          </a:xfrm>
        </p:spPr>
        <p:txBody>
          <a:bodyPr/>
          <a:lstStyle/>
          <a:p>
            <a:pPr algn="ctr"/>
            <a:r>
              <a:rPr lang="en-US" sz="3600" dirty="0" smtClean="0"/>
              <a:t>Clinical Learning Research Center</a:t>
            </a:r>
            <a:endParaRPr lang="en-US" sz="3600" dirty="0"/>
          </a:p>
        </p:txBody>
      </p:sp>
      <p:pic>
        <p:nvPicPr>
          <p:cNvPr id="5" name="Picture 4" descr="MaxwelLindsay.png"/>
          <p:cNvPicPr>
            <a:picLocks noChangeAspect="1"/>
          </p:cNvPicPr>
          <p:nvPr/>
        </p:nvPicPr>
        <p:blipFill>
          <a:blip r:embed="rId4" cstate="print"/>
          <a:stretch>
            <a:fillRect/>
          </a:stretch>
        </p:blipFill>
        <p:spPr>
          <a:xfrm>
            <a:off x="4724400" y="2667000"/>
            <a:ext cx="4343400" cy="4218109"/>
          </a:xfrm>
          <a:prstGeom prst="rect">
            <a:avLst/>
          </a:prstGeom>
        </p:spPr>
      </p:pic>
      <p:sp>
        <p:nvSpPr>
          <p:cNvPr id="6"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7</a:t>
            </a:fld>
            <a:endParaRPr lang="en-US" dirty="0"/>
          </a:p>
        </p:txBody>
      </p:sp>
      <p:pic>
        <p:nvPicPr>
          <p:cNvPr id="2253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839"/>
          <a:stretch/>
        </p:blipFill>
        <p:spPr bwMode="auto">
          <a:xfrm>
            <a:off x="6781800" y="1447800"/>
            <a:ext cx="2286000" cy="2626179"/>
          </a:xfrm>
          <a:prstGeom prst="roundRect">
            <a:avLst>
              <a:gd name="adj" fmla="val 16667"/>
            </a:avLst>
          </a:prstGeom>
          <a:ln>
            <a:noFill/>
          </a:ln>
          <a:effectLst>
            <a:outerShdw blurRad="76200" dist="38100" dir="7800000" algn="tl" rotWithShape="0">
              <a:srgbClr xmlns:mc="http://schemas.openxmlformats.org/markup-compatibility/2006" xmlns:a14="http://schemas.microsoft.com/office/drawing/2010/main" val="000000" mc:Ignorable="">
                <a:alpha val="40000"/>
              </a:srgbClr>
            </a:outerShdw>
          </a:effectLst>
          <a:scene3d>
            <a:camera prst="orthographicFront"/>
            <a:lightRig rig="contrasting" dir="t">
              <a:rot lat="0" lon="0" rev="4200000"/>
            </a:lightRig>
          </a:scene3d>
          <a:sp3d prstMaterial="plastic">
            <a:bevelT w="381000" h="114300" prst="relaxedInset"/>
            <a:contourClr>
              <a:srgbClr xmlns:mc="http://schemas.openxmlformats.org/markup-compatibility/2006" xmlns:a14="http://schemas.microsoft.com/office/drawing/2010/main" val="969696" mc:Ignorable=""/>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noFill/>
        </p:spPr>
        <p:txBody>
          <a:bodyPr/>
          <a:lstStyle/>
          <a:p>
            <a:pPr algn="ctr"/>
            <a:r>
              <a:rPr lang="en-US" sz="4000" dirty="0">
                <a:latin typeface="Verdana" pitchFamily="-107" charset="0"/>
              </a:rPr>
              <a:t>What is an “EHR”?</a:t>
            </a:r>
          </a:p>
        </p:txBody>
      </p:sp>
      <p:sp>
        <p:nvSpPr>
          <p:cNvPr id="33797" name="Rectangle 3"/>
          <p:cNvSpPr>
            <a:spLocks noGrp="1" noChangeArrowheads="1"/>
          </p:cNvSpPr>
          <p:nvPr>
            <p:ph idx="1"/>
          </p:nvPr>
        </p:nvSpPr>
        <p:spPr>
          <a:noFill/>
        </p:spPr>
        <p:txBody>
          <a:bodyPr/>
          <a:lstStyle/>
          <a:p>
            <a:pPr>
              <a:buFontTx/>
              <a:buNone/>
            </a:pPr>
            <a:r>
              <a:rPr lang="en-US" sz="2800" dirty="0" smtClean="0">
                <a:latin typeface="Verdana" pitchFamily="-107" charset="0"/>
              </a:rPr>
              <a:t>	An </a:t>
            </a:r>
            <a:r>
              <a:rPr lang="en-US" sz="2800" dirty="0">
                <a:latin typeface="Verdana" pitchFamily="-107" charset="0"/>
              </a:rPr>
              <a:t>electronic database of health care data about an </a:t>
            </a:r>
            <a:r>
              <a:rPr lang="en-US" sz="2800" dirty="0" smtClean="0">
                <a:latin typeface="Verdana" pitchFamily="-107" charset="0"/>
              </a:rPr>
              <a:t>individual</a:t>
            </a:r>
          </a:p>
        </p:txBody>
      </p:sp>
      <p:graphicFrame>
        <p:nvGraphicFramePr>
          <p:cNvPr id="33794" name="Object 1024"/>
          <p:cNvGraphicFramePr>
            <a:graphicFrameLocks noChangeAspect="1"/>
          </p:cNvGraphicFramePr>
          <p:nvPr/>
        </p:nvGraphicFramePr>
        <p:xfrm>
          <a:off x="0" y="0"/>
          <a:ext cx="1004888" cy="876300"/>
        </p:xfrm>
        <a:graphic>
          <a:graphicData uri="http://schemas.openxmlformats.org/presentationml/2006/ole">
            <mc:AlternateContent xmlns:mc="http://schemas.openxmlformats.org/markup-compatibility/2006">
              <mc:Choice xmlns:v="urn:schemas-microsoft-com:vml" Requires="v">
                <p:oleObj spid="_x0000_s20484" name="Clip" r:id="rId4" imgW="3974400" imgH="3468960" progId="">
                  <p:embed/>
                </p:oleObj>
              </mc:Choice>
              <mc:Fallback>
                <p:oleObj name="Clip" r:id="rId4" imgW="3974400" imgH="346896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04888" cy="876300"/>
                      </a:xfrm>
                      <a:prstGeom prst="rect">
                        <a:avLst/>
                      </a:prstGeom>
                      <a:noFill/>
                      <a:extLst>
                        <a:ext uri="{909E8E84-426E-40DD-AFC4-6F175D3DCCD1}">
                          <a14:hiddenFill xmlns:a14="http://schemas.microsoft.com/office/drawing/2010/main">
                            <a:solidFill>
                              <a:srgbClr val="FFFFFF" mc:Ignorable=""/>
                            </a:solidFill>
                          </a14:hiddenFill>
                        </a:ext>
                      </a:extLst>
                    </p:spPr>
                  </p:pic>
                </p:oleObj>
              </mc:Fallback>
            </mc:AlternateContent>
          </a:graphicData>
        </a:graphic>
      </p:graphicFrame>
      <p:sp>
        <p:nvSpPr>
          <p:cNvPr id="8" name="Slide Number Placeholder 3"/>
          <p:cNvSpPr txBox="1">
            <a:spLocks/>
          </p:cNvSpPr>
          <p:nvPr/>
        </p:nvSpPr>
        <p:spPr bwMode="auto">
          <a:xfrm>
            <a:off x="3124200" y="6583363"/>
            <a:ext cx="28956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marL="0" marR="0" lvl="0" indent="0" algn="ctr" defTabSz="915001" rtl="0" eaLnBrk="1" fontAlgn="base" latinLnBrk="0" hangingPunct="1">
              <a:lnSpc>
                <a:spcPct val="100000"/>
              </a:lnSpc>
              <a:spcBef>
                <a:spcPct val="0"/>
              </a:spcBef>
              <a:spcAft>
                <a:spcPct val="0"/>
              </a:spcAft>
              <a:buClrTx/>
              <a:buSzTx/>
              <a:buFontTx/>
              <a:buNone/>
              <a:tabLst/>
              <a:defRPr/>
            </a:pPr>
            <a:fld id="{630FA958-66AA-427A-B220-814E2D7BEC51}"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5001"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Components of our EHR</a:t>
            </a:r>
            <a:endParaRPr lang="en-US" dirty="0"/>
          </a:p>
        </p:txBody>
      </p:sp>
      <p:sp>
        <p:nvSpPr>
          <p:cNvPr id="3" name="Content Placeholder 2"/>
          <p:cNvSpPr>
            <a:spLocks noGrp="1"/>
          </p:cNvSpPr>
          <p:nvPr>
            <p:ph idx="1"/>
          </p:nvPr>
        </p:nvSpPr>
        <p:spPr/>
        <p:txBody>
          <a:bodyPr/>
          <a:lstStyle/>
          <a:p>
            <a:r>
              <a:rPr lang="en-US" dirty="0" smtClean="0"/>
              <a:t>Many features that exist in commercial EHR systems</a:t>
            </a:r>
          </a:p>
          <a:p>
            <a:pPr lvl="1"/>
            <a:r>
              <a:rPr lang="en-US" dirty="0" smtClean="0"/>
              <a:t>Vital signs</a:t>
            </a:r>
          </a:p>
          <a:p>
            <a:pPr lvl="1"/>
            <a:r>
              <a:rPr lang="en-US" dirty="0" smtClean="0"/>
              <a:t>Medication Reconciliation</a:t>
            </a:r>
          </a:p>
          <a:p>
            <a:pPr lvl="1"/>
            <a:r>
              <a:rPr lang="en-US" dirty="0" smtClean="0"/>
              <a:t>Lab Reports</a:t>
            </a:r>
          </a:p>
          <a:p>
            <a:pPr lvl="1"/>
            <a:r>
              <a:rPr lang="en-US" dirty="0" smtClean="0"/>
              <a:t>Patient History</a:t>
            </a:r>
          </a:p>
          <a:p>
            <a:pPr lvl="1"/>
            <a:r>
              <a:rPr lang="en-US" dirty="0" smtClean="0"/>
              <a:t>Authoring Tool for Patient Scenarios</a:t>
            </a:r>
          </a:p>
          <a:p>
            <a:pPr lvl="1"/>
            <a:endParaRPr lang="en-US" dirty="0" smtClean="0"/>
          </a:p>
          <a:p>
            <a:pPr lvl="1">
              <a:buNone/>
            </a:pPr>
            <a:endParaRPr lang="en-US" dirty="0" smtClean="0"/>
          </a:p>
        </p:txBody>
      </p:sp>
      <p:sp>
        <p:nvSpPr>
          <p:cNvPr id="6" name="Slide Number Placeholder 3"/>
          <p:cNvSpPr>
            <a:spLocks noGrp="1"/>
          </p:cNvSpPr>
          <p:nvPr>
            <p:ph type="sldNum" sz="quarter" idx="11"/>
          </p:nvPr>
        </p:nvSpPr>
        <p:spPr>
          <a:xfrm>
            <a:off x="3124200" y="6583363"/>
            <a:ext cx="2895600" cy="233362"/>
          </a:xfrm>
        </p:spPr>
        <p:txBody>
          <a:bodyPr/>
          <a:lstStyle/>
          <a:p>
            <a:pPr>
              <a:defRPr/>
            </a:pPr>
            <a:fld id="{630FA958-66AA-427A-B220-814E2D7BEC51}" type="slidenum">
              <a:rPr lang="en-US"/>
              <a:pPr>
                <a:defRPr/>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lectronic Health Records: &amp;#x0D;&amp;#x0A;A Teaching Tool&amp;quot;&quot;/&gt;&lt;property id=&quot;20307&quot; value=&quot;256&quot;/&gt;&lt;/object&gt;&lt;object type=&quot;3&quot; unique_id=&quot;10005&quot;&gt;&lt;property id=&quot;20148&quot; value=&quot;5&quot;/&gt;&lt;property id=&quot;20300&quot; value=&quot;Slide 4 - &amp;quot;Creative Inquiry&amp;quot;&quot;/&gt;&lt;property id=&quot;20307&quot; value=&quot;272&quot;/&gt;&lt;/object&gt;&lt;object type=&quot;3&quot; unique_id=&quot;10007&quot;&gt;&lt;property id=&quot;20148&quot; value=&quot;5&quot;/&gt;&lt;property id=&quot;20300&quot; value=&quot;Slide 7 - &amp;quot;Clinical Learning Research Center&amp;quot;&quot;/&gt;&lt;property id=&quot;20307&quot; value=&quot;273&quot;/&gt;&lt;/object&gt;&lt;object type=&quot;3&quot; unique_id=&quot;10008&quot;&gt;&lt;property id=&quot;20148&quot; value=&quot;5&quot;/&gt;&lt;property id=&quot;20300&quot; value=&quot;Slide 26 - &amp;quot;“Having Fun &amp;amp; Learning While Creating…”&amp;quot;&quot;/&gt;&lt;property id=&quot;20307&quot; value=&quot;274&quot;/&gt;&lt;/object&gt;&lt;object type=&quot;3&quot; unique_id=&quot;10009&quot;&gt;&lt;property id=&quot;20148&quot; value=&quot;5&quot;/&gt;&lt;property id=&quot;20300&quot; value=&quot;Slide 2 - &amp;quot;Project Goal&amp;quot;&quot;/&gt;&lt;property id=&quot;20307&quot; value=&quot;265&quot;/&gt;&lt;/object&gt;&lt;object type=&quot;3&quot; unique_id=&quot;10010&quot;&gt;&lt;property id=&quot;20148&quot; value=&quot;5&quot;/&gt;&lt;property id=&quot;20300&quot; value=&quot;Slide 5 - &amp;quot;Why is this EHR tool needed?&amp;quot;&quot;/&gt;&lt;property id=&quot;20307&quot; value=&quot;266&quot;/&gt;&lt;/object&gt;&lt;object type=&quot;3&quot; unique_id=&quot;10011&quot;&gt;&lt;property id=&quot;20148&quot; value=&quot;5&quot;/&gt;&lt;property id=&quot;20300&quot; value=&quot;Slide 11 - &amp;quot;What is an “EHR”?&amp;quot;&quot;/&gt;&lt;property id=&quot;20307&quot; value=&quot;261&quot;/&gt;&lt;/object&gt;&lt;object type=&quot;3&quot; unique_id=&quot;10012&quot;&gt;&lt;property id=&quot;20148&quot; value=&quot;5&quot;/&gt;&lt;property id=&quot;20300&quot; value=&quot;Slide 16 - &amp;quot;Paper Records&amp;quot;&quot;/&gt;&lt;property id=&quot;20307&quot; value=&quot;270&quot;/&gt;&lt;/object&gt;&lt;object type=&quot;3&quot; unique_id=&quot;10014&quot;&gt;&lt;property id=&quot;20148&quot; value=&quot;5&quot;/&gt;&lt;property id=&quot;20300&quot; value=&quot;Slide 17 - &amp;quot;Tablet Computer at Bedside&amp;quot;&quot;/&gt;&lt;property id=&quot;20307&quot; value=&quot;269&quot;/&gt;&lt;/object&gt;&lt;object type=&quot;3&quot; unique_id=&quot;10015&quot;&gt;&lt;property id=&quot;20148&quot; value=&quot;5&quot;/&gt;&lt;property id=&quot;20300&quot; value=&quot;Slide 18 - &amp;quot;Hospitals Today&amp;quot;&quot;/&gt;&lt;property id=&quot;20307&quot; value=&quot;271&quot;/&gt;&lt;/object&gt;&lt;object type=&quot;3&quot; unique_id=&quot;10016&quot;&gt;&lt;property id=&quot;20148&quot; value=&quot;5&quot;/&gt;&lt;property id=&quot;20300&quot; value=&quot;Slide 19 - &amp;quot;Hospitals Today&amp;quot;&quot;/&gt;&lt;property id=&quot;20307&quot; value=&quot;268&quot;/&gt;&lt;/object&gt;&lt;object type=&quot;3&quot; unique_id=&quot;10017&quot;&gt;&lt;property id=&quot;20148&quot; value=&quot;5&quot;/&gt;&lt;property id=&quot;20300&quot; value=&quot;Slide 20 - &amp;quot;Transitioning from Paper to &amp;#x0D;&amp;#x0A;Digital Electronic Medical Records&amp;quot;&quot;/&gt;&lt;property id=&quot;20307&quot; value=&quot;263&quot;/&gt;&lt;/object&gt;&lt;object type=&quot;3&quot; unique_id=&quot;10018&quot;&gt;&lt;property id=&quot;20148&quot; value=&quot;5&quot;/&gt;&lt;property id=&quot;20300&quot; value=&quot;Slide 10 - &amp;quot;American Recovery &amp;amp; Reinvestment Act&amp;#x0D;&amp;#x0A;Eight Priority Technology Areas of Focus&amp;quot;&quot;/&gt;&lt;property id=&quot;20307&quot; value=&quot;258&quot;/&gt;&lt;/object&gt;&lt;object type=&quot;3&quot; unique_id=&quot;10020&quot;&gt;&lt;property id=&quot;20148&quot; value=&quot;5&quot;/&gt;&lt;property id=&quot;20300&quot; value=&quot;Slide 23 - &amp;quot;Future Work&amp;quot;&quot;/&gt;&lt;property id=&quot;20307&quot; value=&quot;267&quot;/&gt;&lt;/object&gt;&lt;object type=&quot;3&quot; unique_id=&quot;10135&quot;&gt;&lt;property id=&quot;20148&quot; value=&quot;5&quot;/&gt;&lt;property id=&quot;20300&quot; value=&quot;Slide 3 - &amp;quot;Disclaimer&amp;quot;&quot;/&gt;&lt;property id=&quot;20307&quot; value=&quot;276&quot;/&gt;&lt;/object&gt;&lt;object type=&quot;3&quot; unique_id=&quot;10196&quot;&gt;&lt;property id=&quot;20148&quot; value=&quot;5&quot;/&gt;&lt;property id=&quot;20300&quot; value=&quot;Slide 21 - &amp;quot;EHR Demo&amp;quot;&quot;/&gt;&lt;property id=&quot;20307&quot; value=&quot;277&quot;/&gt;&lt;/object&gt;&lt;object type=&quot;3&quot; unique_id=&quot;10197&quot;&gt;&lt;property id=&quot;20148&quot; value=&quot;5&quot;/&gt;&lt;property id=&quot;20300&quot; value=&quot;Slide 6 - &amp;quot;Why is this EHR tool needed?&amp;quot;&quot;/&gt;&lt;property id=&quot;20307&quot; value=&quot;288&quot;/&gt;&lt;/object&gt;&lt;object type=&quot;3&quot; unique_id=&quot;10198&quot;&gt;&lt;property id=&quot;20148&quot; value=&quot;5&quot;/&gt;&lt;property id=&quot;20300&quot; value=&quot;Slide 8 - &amp;quot;Why are we doing it?&amp;quot;&quot;/&gt;&lt;property id=&quot;20307&quot; value=&quot;282&quot;/&gt;&lt;/object&gt;&lt;object type=&quot;3&quot; unique_id=&quot;10199&quot;&gt;&lt;property id=&quot;20148&quot; value=&quot;5&quot;/&gt;&lt;property id=&quot;20300&quot; value=&quot;Slide 9 - &amp;quot;Obama Stimulus Package&amp;quot;&quot;/&gt;&lt;property id=&quot;20307&quot; value=&quot;283&quot;/&gt;&lt;/object&gt;&lt;object type=&quot;3&quot; unique_id=&quot;10200&quot;&gt;&lt;property id=&quot;20148&quot; value=&quot;5&quot;/&gt;&lt;property id=&quot;20300&quot; value=&quot;Slide 12 - &amp;quot;Components of our EHR&amp;quot;&quot;/&gt;&lt;property id=&quot;20307&quot; value=&quot;281&quot;/&gt;&lt;/object&gt;&lt;object type=&quot;3&quot; unique_id=&quot;10201&quot;&gt;&lt;property id=&quot;20148&quot; value=&quot;5&quot;/&gt;&lt;property id=&quot;20300&quot; value=&quot;Slide 13 - &amp;quot;Components of our EHR&amp;quot;&quot;/&gt;&lt;property id=&quot;20307&quot; value=&quot;284&quot;/&gt;&lt;/object&gt;&lt;object type=&quot;3&quot; unique_id=&quot;10202&quot;&gt;&lt;property id=&quot;20148&quot; value=&quot;5&quot;/&gt;&lt;property id=&quot;20300&quot; value=&quot;Slide 14 - &amp;quot;Components of our EHR&amp;quot;&quot;/&gt;&lt;property id=&quot;20307&quot; value=&quot;286&quot;/&gt;&lt;/object&gt;&lt;object type=&quot;3&quot; unique_id=&quot;10203&quot;&gt;&lt;property id=&quot;20148&quot; value=&quot;5&quot;/&gt;&lt;property id=&quot;20300&quot; value=&quot;Slide 15 - &amp;quot;Components of our EHR&amp;quot;&quot;/&gt;&lt;property id=&quot;20307&quot; value=&quot;285&quot;/&gt;&lt;/object&gt;&lt;object type=&quot;3&quot; unique_id=&quot;10204&quot;&gt;&lt;property id=&quot;20148&quot; value=&quot;5&quot;/&gt;&lt;property id=&quot;20300&quot; value=&quot;Slide 22 - &amp;quot;Summary&amp;quot;&quot;/&gt;&lt;property id=&quot;20307&quot; value=&quot;278&quot;/&gt;&lt;/object&gt;&lt;object type=&quot;3&quot; unique_id=&quot;10205&quot;&gt;&lt;property id=&quot;20148&quot; value=&quot;5&quot;/&gt;&lt;property id=&quot;20300&quot; value=&quot;Slide 24 - &amp;quot;Acknowledgements&amp;quot;&quot;/&gt;&lt;property id=&quot;20307&quot; value=&quot;280&quot;/&gt;&lt;/object&gt;&lt;object type=&quot;3&quot; unique_id=&quot;10206&quot;&gt;&lt;property id=&quot;20148&quot; value=&quot;5&quot;/&gt;&lt;property id=&quot;20300&quot; value=&quot;Slide 25 - &amp;quot;Questions&amp;quot;&quot;/&gt;&lt;property id=&quot;20307&quot; value=&quot;279&quot;/&gt;&lt;/object&gt;&lt;/object&gt;&lt;/object&gt;&lt;/database&gt;"/>
</p:tagLst>
</file>

<file path=ppt/theme/theme1.xml><?xml version="1.0" encoding="utf-8"?>
<a:theme xmlns:a="http://schemas.openxmlformats.org/drawingml/2006/main" name="Patient medical records design template">
  <a:themeElements>
    <a:clrScheme nam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C0C0C0"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CC99" mc:Ignorable=""/>
      </a:accent1>
      <a:accent2>
        <a:srgbClr xmlns:mc="http://schemas.openxmlformats.org/markup-compatibility/2006" xmlns:a14="http://schemas.microsoft.com/office/drawing/2010/main" val="3333CC" mc:Ignorable=""/>
      </a:accent2>
      <a:accent3>
        <a:srgbClr xmlns:mc="http://schemas.openxmlformats.org/markup-compatibility/2006" xmlns:a14="http://schemas.microsoft.com/office/drawing/2010/main" val="DCDCDC"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E2CA" mc:Ignorable=""/>
      </a:accent5>
      <a:accent6>
        <a:srgbClr xmlns:mc="http://schemas.openxmlformats.org/markup-compatibility/2006" xmlns:a14="http://schemas.microsoft.com/office/drawing/2010/main" val="2D2DB9" mc:Ignorable=""/>
      </a:accent6>
      <a:hlink>
        <a:srgbClr xmlns:mc="http://schemas.openxmlformats.org/markup-compatibility/2006" xmlns:a14="http://schemas.microsoft.com/office/drawing/2010/main" val="CCCCFF" mc:Ignorable=""/>
      </a:hlink>
      <a:folHlink>
        <a:srgbClr xmlns:mc="http://schemas.openxmlformats.org/markup-compatibility/2006" xmlns:a14="http://schemas.microsoft.com/office/drawing/2010/main" val="B2B2B2" mc:Ignorabl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FF" mc:Ignorable=""/>
        </a:dk2>
        <a:lt2>
          <a:srgbClr xmlns:mc="http://schemas.openxmlformats.org/markup-compatibility/2006" xmlns:a14="http://schemas.microsoft.com/office/drawing/2010/main" val="FFFF00" mc:Ignorable=""/>
        </a:lt2>
        <a:accent1>
          <a:srgbClr xmlns:mc="http://schemas.openxmlformats.org/markup-compatibility/2006" xmlns:a14="http://schemas.microsoft.com/office/drawing/2010/main" val="FF9900" mc:Ignorable=""/>
        </a:accent1>
        <a:accent2>
          <a:srgbClr xmlns:mc="http://schemas.openxmlformats.org/markup-compatibility/2006" xmlns:a14="http://schemas.microsoft.com/office/drawing/2010/main" val="00FFFF" mc:Ignorable=""/>
        </a:accent2>
        <a:accent3>
          <a:srgbClr xmlns:mc="http://schemas.openxmlformats.org/markup-compatibility/2006" xmlns:a14="http://schemas.microsoft.com/office/drawing/2010/main" val="AAAAFF"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FFCAAA" mc:Ignorable=""/>
        </a:accent5>
        <a:accent6>
          <a:srgbClr xmlns:mc="http://schemas.openxmlformats.org/markup-compatibility/2006" xmlns:a14="http://schemas.microsoft.com/office/drawing/2010/main" val="00E7E7" mc:Ignorable=""/>
        </a:accent6>
        <a:hlink>
          <a:srgbClr xmlns:mc="http://schemas.openxmlformats.org/markup-compatibility/2006" xmlns:a14="http://schemas.microsoft.com/office/drawing/2010/main" val="FF0000" mc:Ignorable=""/>
        </a:hlink>
        <a:folHlink>
          <a:srgbClr xmlns:mc="http://schemas.openxmlformats.org/markup-compatibility/2006" xmlns:a14="http://schemas.microsoft.com/office/drawing/2010/main" val="969696" mc:Ignorable=""/>
        </a:folHlink>
      </a:clrScheme>
      <a:clrMap bg1="dk2" tx1="lt1" bg2="dk1" tx2="lt2" accent1="accent1" accent2="accent2" accent3="accent3" accent4="accent4" accent5="accent5" accent6="accent6" hlink="hlink" folHlink="folHlink"/>
    </a:extraClrScheme>
    <a:extraClrScheme>
      <a:clrScheme name="Office Theme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CC99" mc:Ignorable=""/>
        </a:accent1>
        <a:accent2>
          <a:srgbClr xmlns:mc="http://schemas.openxmlformats.org/markup-compatibility/2006" xmlns:a14="http://schemas.microsoft.com/office/drawing/2010/main" val="3333CC"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E2CA" mc:Ignorable=""/>
        </a:accent5>
        <a:accent6>
          <a:srgbClr xmlns:mc="http://schemas.openxmlformats.org/markup-compatibility/2006" xmlns:a14="http://schemas.microsoft.com/office/drawing/2010/main" val="2D2DB9" mc:Ignorable=""/>
        </a:accent6>
        <a:hlink>
          <a:srgbClr xmlns:mc="http://schemas.openxmlformats.org/markup-compatibility/2006" xmlns:a14="http://schemas.microsoft.com/office/drawing/2010/main" val="CCCCFF" mc:Ignorable=""/>
        </a:hlink>
        <a:folHlink>
          <a:srgbClr xmlns:mc="http://schemas.openxmlformats.org/markup-compatibility/2006" xmlns:a14="http://schemas.microsoft.com/office/drawing/2010/main" val="B2B2B2" mc:Ignorable=""/>
        </a:folHlink>
      </a:clrScheme>
      <a:clrMap bg1="lt1" tx1="dk1" bg2="lt2" tx2="dk2" accent1="accent1" accent2="accent2" accent3="accent3" accent4="accent4" accent5="accent5" accent6="accent6" hlink="hlink" folHlink="folHlink"/>
    </a:extraClrScheme>
    <a:extraClrScheme>
      <a:clrScheme name="Office Theme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333333" mc:Ignorable=""/>
        </a:lt2>
        <a:accent1>
          <a:srgbClr xmlns:mc="http://schemas.openxmlformats.org/markup-compatibility/2006" xmlns:a14="http://schemas.microsoft.com/office/drawing/2010/main" val="DDDDDD" mc:Ignorable=""/>
        </a:accent1>
        <a:accent2>
          <a:srgbClr xmlns:mc="http://schemas.openxmlformats.org/markup-compatibility/2006" xmlns:a14="http://schemas.microsoft.com/office/drawing/2010/main" val="808080"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BEBEB" mc:Ignorable=""/>
        </a:accent5>
        <a:accent6>
          <a:srgbClr xmlns:mc="http://schemas.openxmlformats.org/markup-compatibility/2006" xmlns:a14="http://schemas.microsoft.com/office/drawing/2010/main" val="737373" mc:Ignorable=""/>
        </a:accent6>
        <a:hlink>
          <a:srgbClr xmlns:mc="http://schemas.openxmlformats.org/markup-compatibility/2006" xmlns:a14="http://schemas.microsoft.com/office/drawing/2010/main" val="4D4D4D" mc:Ignorable=""/>
        </a:hlink>
        <a:folHlink>
          <a:srgbClr xmlns:mc="http://schemas.openxmlformats.org/markup-compatibility/2006" xmlns:a14="http://schemas.microsoft.com/office/drawing/2010/main" val="EAEAEA" mc:Ignorable=""/>
        </a:folHlink>
      </a:clrScheme>
      <a:clrMap bg1="lt1" tx1="dk1" bg2="lt2" tx2="dk2" accent1="accent1" accent2="accent2" accent3="accent3" accent4="accent4" accent5="accent5" accent6="accent6" hlink="hlink" folHlink="folHlink"/>
    </a:extraClrScheme>
    <a:extraClrScheme>
      <a:clrScheme name="Office Theme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CC" mc:Ignorable=""/>
        </a:lt1>
        <a:dk2>
          <a:srgbClr xmlns:mc="http://schemas.openxmlformats.org/markup-compatibility/2006" xmlns:a14="http://schemas.microsoft.com/office/drawing/2010/main" val="808000" mc:Ignorable=""/>
        </a:dk2>
        <a:lt2>
          <a:srgbClr xmlns:mc="http://schemas.openxmlformats.org/markup-compatibility/2006" xmlns:a14="http://schemas.microsoft.com/office/drawing/2010/main" val="666633" mc:Ignorable=""/>
        </a:lt2>
        <a:accent1>
          <a:srgbClr xmlns:mc="http://schemas.openxmlformats.org/markup-compatibility/2006" xmlns:a14="http://schemas.microsoft.com/office/drawing/2010/main" val="339933" mc:Ignorable=""/>
        </a:accent1>
        <a:accent2>
          <a:srgbClr xmlns:mc="http://schemas.openxmlformats.org/markup-compatibility/2006" xmlns:a14="http://schemas.microsoft.com/office/drawing/2010/main" val="800000" mc:Ignorable=""/>
        </a:accent2>
        <a:accent3>
          <a:srgbClr xmlns:mc="http://schemas.openxmlformats.org/markup-compatibility/2006" xmlns:a14="http://schemas.microsoft.com/office/drawing/2010/main" val="FFFFE2"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DCAAD" mc:Ignorable=""/>
        </a:accent5>
        <a:accent6>
          <a:srgbClr xmlns:mc="http://schemas.openxmlformats.org/markup-compatibility/2006" xmlns:a14="http://schemas.microsoft.com/office/drawing/2010/main" val="730000" mc:Ignorable=""/>
        </a:accent6>
        <a:hlink>
          <a:srgbClr xmlns:mc="http://schemas.openxmlformats.org/markup-compatibility/2006" xmlns:a14="http://schemas.microsoft.com/office/drawing/2010/main" val="0033CC" mc:Ignorable=""/>
        </a:hlink>
        <a:folHlink>
          <a:srgbClr xmlns:mc="http://schemas.openxmlformats.org/markup-compatibility/2006" xmlns:a14="http://schemas.microsoft.com/office/drawing/2010/main" val="FFCC66" mc:Ignorable=""/>
        </a:folHlink>
      </a:clrScheme>
      <a:clrMap bg1="lt1" tx1="dk1" bg2="lt2" tx2="dk2" accent1="accent1" accent2="accent2" accent3="accent3" accent4="accent4" accent5="accent5" accent6="accent6" hlink="hlink" folHlink="folHlink"/>
    </a:extraClrScheme>
    <a:extraClrScheme>
      <a:clrScheme name="Office Theme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FFCC66" mc:Ignorable=""/>
        </a:accent1>
        <a:accent2>
          <a:srgbClr xmlns:mc="http://schemas.openxmlformats.org/markup-compatibility/2006" xmlns:a14="http://schemas.microsoft.com/office/drawing/2010/main" val="0000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E2B8" mc:Ignorable=""/>
        </a:accent5>
        <a:accent6>
          <a:srgbClr xmlns:mc="http://schemas.openxmlformats.org/markup-compatibility/2006" xmlns:a14="http://schemas.microsoft.com/office/drawing/2010/main" val="0000E7" mc:Ignorable=""/>
        </a:accent6>
        <a:hlink>
          <a:srgbClr xmlns:mc="http://schemas.openxmlformats.org/markup-compatibility/2006" xmlns:a14="http://schemas.microsoft.com/office/drawing/2010/main" val="CC00CC" mc:Ignorable=""/>
        </a:hlink>
        <a:folHlink>
          <a:srgbClr xmlns:mc="http://schemas.openxmlformats.org/markup-compatibility/2006" xmlns:a14="http://schemas.microsoft.com/office/drawing/2010/main" val="C0C0C0" mc:Ignorable=""/>
        </a:folHlink>
      </a:clrScheme>
      <a:clrMap bg1="lt1" tx1="dk1" bg2="lt2" tx2="dk2" accent1="accent1" accent2="accent2" accent3="accent3" accent4="accent4" accent5="accent5" accent6="accent6" hlink="hlink" folHlink="folHlink"/>
    </a:extraClrScheme>
    <a:extraClrScheme>
      <a:clrScheme name="Office Theme 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0C0C0" mc:Ignorable=""/>
        </a:accent1>
        <a:accent2>
          <a:srgbClr xmlns:mc="http://schemas.openxmlformats.org/markup-compatibility/2006" xmlns:a14="http://schemas.microsoft.com/office/drawing/2010/main" val="0066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CDCDC" mc:Ignorable=""/>
        </a:accent5>
        <a:accent6>
          <a:srgbClr xmlns:mc="http://schemas.openxmlformats.org/markup-compatibility/2006" xmlns:a14="http://schemas.microsoft.com/office/drawing/2010/main" val="005CE7" mc:Ignorable=""/>
        </a:accent6>
        <a:hlink>
          <a:srgbClr xmlns:mc="http://schemas.openxmlformats.org/markup-compatibility/2006" xmlns:a14="http://schemas.microsoft.com/office/drawing/2010/main" val="FF0000" mc:Ignorable=""/>
        </a:hlink>
        <a:folHlink>
          <a:srgbClr xmlns:mc="http://schemas.openxmlformats.org/markup-compatibility/2006" xmlns:a14="http://schemas.microsoft.com/office/drawing/2010/main" val="009900" mc:Ignorable=""/>
        </a:folHlink>
      </a:clrScheme>
      <a:clrMap bg1="lt1" tx1="dk1" bg2="lt2" tx2="dk2" accent1="accent1" accent2="accent2" accent3="accent3" accent4="accent4" accent5="accent5" accent6="accent6" hlink="hlink" folHlink="folHlink"/>
    </a:extraClrScheme>
    <a:extraClrScheme>
      <a:clrScheme name="Office Theme 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3399FF" mc:Ignorable=""/>
        </a:accent1>
        <a:accent2>
          <a:srgbClr xmlns:mc="http://schemas.openxmlformats.org/markup-compatibility/2006" xmlns:a14="http://schemas.microsoft.com/office/drawing/2010/main" val="99FFCC"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DCAFF" mc:Ignorable=""/>
        </a:accent5>
        <a:accent6>
          <a:srgbClr xmlns:mc="http://schemas.openxmlformats.org/markup-compatibility/2006" xmlns:a14="http://schemas.microsoft.com/office/drawing/2010/main" val="8AE7B9" mc:Ignorable=""/>
        </a:accent6>
        <a:hlink>
          <a:srgbClr xmlns:mc="http://schemas.openxmlformats.org/markup-compatibility/2006" xmlns:a14="http://schemas.microsoft.com/office/drawing/2010/main" val="CC00CC" mc:Ignorable=""/>
        </a:hlink>
        <a:folHlink>
          <a:srgbClr xmlns:mc="http://schemas.openxmlformats.org/markup-compatibility/2006" xmlns:a14="http://schemas.microsoft.com/office/drawing/2010/main" val="B2B2B2" mc:Ignorabl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Patient medical records design template</Template>
  <TotalTime>2351</TotalTime>
  <Words>567</Words>
  <Application>Microsoft Office PowerPoint</Application>
  <PresentationFormat>On-screen Show (4:3)</PresentationFormat>
  <Paragraphs>100</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Patient medical records design template</vt:lpstr>
      <vt:lpstr>Clip</vt:lpstr>
      <vt:lpstr>Electronic Health Records:  A Teaching Tool</vt:lpstr>
      <vt:lpstr>Project Goal</vt:lpstr>
      <vt:lpstr>Disclaimer</vt:lpstr>
      <vt:lpstr>Creative Inquiry Team</vt:lpstr>
      <vt:lpstr>Why is this EHR tool needed?</vt:lpstr>
      <vt:lpstr>Why is this EHR tool needed?</vt:lpstr>
      <vt:lpstr>Clinical Learning Research Center</vt:lpstr>
      <vt:lpstr>What is an “EHR”?</vt:lpstr>
      <vt:lpstr>Components of our EHR</vt:lpstr>
      <vt:lpstr>Paper Records</vt:lpstr>
      <vt:lpstr>Tablet Computer at Bedside</vt:lpstr>
      <vt:lpstr>Transitioning from Paper to  Digital Electronic Medical Records</vt:lpstr>
      <vt:lpstr>EHR Demo</vt:lpstr>
      <vt:lpstr>Summary</vt:lpstr>
      <vt:lpstr>Future Work</vt:lpstr>
      <vt:lpstr>Acknowledgements</vt:lpstr>
      <vt:lpstr>Questions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Loren</cp:lastModifiedBy>
  <cp:revision>68</cp:revision>
  <dcterms:created xsi:type="dcterms:W3CDTF">2009-12-15T01:22:09Z</dcterms:created>
  <dcterms:modified xsi:type="dcterms:W3CDTF">2010-04-12T19:31:47Z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TC102862141033</vt:lpwstr>
  </property>
</Properties>
</file>