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76" r:id="rId4"/>
    <p:sldId id="272" r:id="rId5"/>
    <p:sldId id="266" r:id="rId6"/>
    <p:sldId id="288" r:id="rId7"/>
    <p:sldId id="273" r:id="rId8"/>
    <p:sldId id="282" r:id="rId9"/>
    <p:sldId id="283" r:id="rId10"/>
    <p:sldId id="258" r:id="rId11"/>
    <p:sldId id="261" r:id="rId12"/>
    <p:sldId id="281" r:id="rId13"/>
    <p:sldId id="284" r:id="rId14"/>
    <p:sldId id="286" r:id="rId15"/>
    <p:sldId id="285" r:id="rId16"/>
    <p:sldId id="270" r:id="rId17"/>
    <p:sldId id="269" r:id="rId18"/>
    <p:sldId id="271" r:id="rId19"/>
    <p:sldId id="268" r:id="rId20"/>
    <p:sldId id="263" r:id="rId21"/>
    <p:sldId id="277" r:id="rId22"/>
    <p:sldId id="278" r:id="rId23"/>
    <p:sldId id="267" r:id="rId24"/>
    <p:sldId id="280" r:id="rId25"/>
    <p:sldId id="279" r:id="rId26"/>
    <p:sldId id="27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0929" autoAdjust="0"/>
  </p:normalViewPr>
  <p:slideViewPr>
    <p:cSldViewPr>
      <p:cViewPr varScale="1">
        <p:scale>
          <a:sx n="114" d="100"/>
          <a:sy n="114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ED352-194A-4DDC-88B8-9BAFFD5BCD1D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71DB-26CE-4AC5-A3EC-5D509B487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76CEF-2ACF-3F44-A30F-56763E3EB9BE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E05F5-8DC3-1641-A102-C0F284A6543D}" type="slidenum">
              <a:rPr lang="en-US"/>
              <a:pPr/>
              <a:t>20</a:t>
            </a:fld>
            <a:endParaRPr lang="en-US"/>
          </a:p>
        </p:txBody>
      </p:sp>
      <p:sp>
        <p:nvSpPr>
          <p:cNvPr id="1196034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71DB-26CE-4AC5-A3EC-5D509B4874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\\Penfold\Clients2\CUSTOM_SERVICES\2004 Updates\April\static templates\Medical\PPP_SMEDI_TLE_Patient_Rec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3573" y="2134429"/>
            <a:ext cx="5422904" cy="8807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862" y="3236070"/>
            <a:ext cx="5212681" cy="52069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678613"/>
            <a:ext cx="1905000" cy="165100"/>
          </a:xfrm>
        </p:spPr>
        <p:txBody>
          <a:bodyPr/>
          <a:lstStyle>
            <a:lvl1pPr>
              <a:defRPr sz="1100" smtClean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78613"/>
            <a:ext cx="2895600" cy="165100"/>
          </a:xfrm>
        </p:spPr>
        <p:txBody>
          <a:bodyPr/>
          <a:lstStyle>
            <a:lvl1pPr>
              <a:defRPr sz="1100" smtClean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78613"/>
            <a:ext cx="1905000" cy="165100"/>
          </a:xfrm>
        </p:spPr>
        <p:txBody>
          <a:bodyPr/>
          <a:lstStyle>
            <a:lvl1pPr>
              <a:defRPr sz="1100" smtClean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221EDD39-C448-4093-9E37-24486A38B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47601-68B3-4A5E-B8FC-75A063FF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4308" y="344263"/>
            <a:ext cx="2179458" cy="616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933" y="344263"/>
            <a:ext cx="6401086" cy="616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42C0-1249-434E-8CA5-E0C1ED71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F05F-9E27-4E88-93AE-B28A30B5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F672-B1A5-496E-A33E-71EEF839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33" y="1583608"/>
            <a:ext cx="4290272" cy="49301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494" y="1583608"/>
            <a:ext cx="4290272" cy="49301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E14B9-F45B-4359-BDCC-2F5369644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13F1-B5D8-46EB-999C-8C964EC9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EB5E-7A56-45D2-98E4-51E4777D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FDA8-777A-47D0-B557-65D9591B5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CB7C4-D823-4F57-8991-E6E7D23F6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3BE9-9F3D-44A4-B938-2A7B71CC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\\Penfold\Clients2\CUSTOM_SERVICES\2004 Updates\April\static templates\Medical\PPP_SMEDI_TXT_Patient_Record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344488"/>
            <a:ext cx="73453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584325"/>
            <a:ext cx="87169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3363"/>
            <a:ext cx="2895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/>
            </a:lvl1pPr>
          </a:lstStyle>
          <a:p>
            <a:pPr>
              <a:defRPr/>
            </a:pPr>
            <a:fld id="{C1700A7A-2434-401C-B829-49AF47E7A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12394" algn="r" defTabSz="915001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824789" algn="r" defTabSz="915001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237183" algn="r" defTabSz="915001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649578" algn="r" defTabSz="915001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hyperlink" Target="http://www.youtube.com/watch?v=kMGVKEomVh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mson.edu/e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clemson.edu/eh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752601"/>
            <a:ext cx="5867399" cy="1523999"/>
          </a:xfrm>
        </p:spPr>
        <p:txBody>
          <a:bodyPr/>
          <a:lstStyle/>
          <a:p>
            <a:r>
              <a:rPr lang="en-US" sz="3600" dirty="0" smtClean="0"/>
              <a:t>Electronic Health Records: </a:t>
            </a:r>
            <a:br>
              <a:rPr lang="en-US" sz="3600" dirty="0" smtClean="0"/>
            </a:br>
            <a:r>
              <a:rPr lang="en-US" sz="3600" dirty="0" smtClean="0"/>
              <a:t>A Teaching Tool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429000"/>
            <a:ext cx="5212681" cy="1371600"/>
          </a:xfrm>
        </p:spPr>
        <p:txBody>
          <a:bodyPr/>
          <a:lstStyle/>
          <a:p>
            <a:r>
              <a:rPr lang="en-US" dirty="0" smtClean="0"/>
              <a:t>Nancy Meehan, PhD, RN</a:t>
            </a:r>
          </a:p>
          <a:p>
            <a:r>
              <a:rPr lang="en-US" dirty="0" smtClean="0"/>
              <a:t>Roy Pargas, PhD</a:t>
            </a:r>
          </a:p>
          <a:p>
            <a:r>
              <a:rPr lang="en-US" dirty="0" smtClean="0"/>
              <a:t>Loren Klingman &amp; Mandy </a:t>
            </a:r>
            <a:r>
              <a:rPr lang="en-US" dirty="0" err="1" smtClean="0"/>
              <a:t>Zint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1054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Teaching with Technology Symposium</a:t>
            </a:r>
          </a:p>
          <a:p>
            <a:pPr algn="ctr"/>
            <a:r>
              <a:rPr lang="en-US" dirty="0" smtClean="0"/>
              <a:t>December 15, 2009</a:t>
            </a:r>
          </a:p>
          <a:p>
            <a:pPr algn="ctr"/>
            <a:r>
              <a:rPr lang="en-US" dirty="0" smtClean="0"/>
              <a:t>Clemson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599" cy="1447800"/>
          </a:xfrm>
        </p:spPr>
        <p:txBody>
          <a:bodyPr/>
          <a:lstStyle/>
          <a:p>
            <a:pPr algn="ctr"/>
            <a:r>
              <a:rPr lang="en-US" sz="2800" b="1" dirty="0" smtClean="0"/>
              <a:t>American Recovery &amp; Reinvestment Act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Eight</a:t>
            </a:r>
            <a:r>
              <a:rPr lang="en-US" sz="2800" dirty="0" smtClean="0"/>
              <a:t> </a:t>
            </a:r>
            <a:r>
              <a:rPr lang="en-US" sz="2800" b="1" dirty="0" smtClean="0"/>
              <a:t>Priority Technology Areas of Focus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9144000" cy="5333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Technologies that protect the privacy of health information and promote security in a qualified </a:t>
            </a:r>
            <a:r>
              <a:rPr lang="en-US" sz="1800" u="sng" dirty="0" smtClean="0"/>
              <a:t>electronic health record</a:t>
            </a:r>
            <a:r>
              <a:rPr lang="en-US" sz="1800" dirty="0" smtClean="0"/>
              <a:t>, including for the segmentation and protection from disclosure of specific and sensitive individually identifiable health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 nationwide health information technology infrastructure that allows for the electronic use and accurate exchange of health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utilization of a certified </a:t>
            </a:r>
            <a:r>
              <a:rPr lang="en-US" sz="1800" u="sng" dirty="0" smtClean="0"/>
              <a:t>electronic health record </a:t>
            </a:r>
            <a:r>
              <a:rPr lang="en-US" sz="1800" dirty="0" smtClean="0"/>
              <a:t>for each person in the United States by </a:t>
            </a:r>
            <a:r>
              <a:rPr lang="en-US" sz="1800" u="sng" dirty="0" smtClean="0"/>
              <a:t>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Technologies that as a part of a qualified </a:t>
            </a:r>
            <a:r>
              <a:rPr lang="en-US" sz="1800" u="sng" dirty="0" smtClean="0"/>
              <a:t>electronic health record </a:t>
            </a:r>
            <a:r>
              <a:rPr lang="en-US" sz="1800" dirty="0" smtClean="0"/>
              <a:t>allow for an accounting of disclosures made by a covered entity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use of certified </a:t>
            </a:r>
            <a:r>
              <a:rPr lang="en-US" sz="1800" u="sng" dirty="0" smtClean="0"/>
              <a:t>electronic health records </a:t>
            </a:r>
            <a:r>
              <a:rPr lang="en-US" sz="1800" dirty="0" smtClean="0"/>
              <a:t>to improve the quality of health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Technologies that allow individually identifiable health information to be rendered unusable, unreadable, or indecipherable to unauthorized individuals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The use of electronic systems to ensure the comprehensive collection of patient demographic data, including at a minimum, race, ethnicity, primary language, and gender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Technologies that address the needs of children and other vulnerable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E1705-B179-2247-B438-78F4A4DB4E1B}" type="slidenum">
              <a:rPr lang="en-US">
                <a:latin typeface="Verdana" pitchFamily="-107" charset="0"/>
              </a:rPr>
              <a:pPr/>
              <a:t>11</a:t>
            </a:fld>
            <a:endParaRPr lang="en-US">
              <a:latin typeface="Verdana" pitchFamily="-107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15200" cy="1295400"/>
          </a:xfrm>
          <a:noFill/>
        </p:spPr>
        <p:txBody>
          <a:bodyPr/>
          <a:lstStyle/>
          <a:p>
            <a:pPr algn="ctr"/>
            <a:r>
              <a:rPr lang="en-US" sz="4000" dirty="0">
                <a:latin typeface="Verdana" pitchFamily="-107" charset="0"/>
              </a:rPr>
              <a:t>What is an “EHR”?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315200" cy="2667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latin typeface="Verdana" pitchFamily="-107" charset="0"/>
              </a:rPr>
              <a:t>	An </a:t>
            </a:r>
            <a:r>
              <a:rPr lang="en-US" sz="2800" dirty="0">
                <a:latin typeface="Verdana" pitchFamily="-107" charset="0"/>
              </a:rPr>
              <a:t>electronic database of health care data about an </a:t>
            </a:r>
            <a:r>
              <a:rPr lang="en-US" sz="2800" dirty="0" smtClean="0">
                <a:latin typeface="Verdana" pitchFamily="-107" charset="0"/>
              </a:rPr>
              <a:t>individual</a:t>
            </a:r>
          </a:p>
          <a:p>
            <a:pPr>
              <a:buFontTx/>
              <a:buNone/>
            </a:pPr>
            <a:endParaRPr lang="en-US" sz="2800" dirty="0" smtClean="0">
              <a:latin typeface="Verdana" pitchFamily="-107" charset="0"/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Electronic Health Record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sz="2800" dirty="0" smtClean="0"/>
              <a:t>YouTube Video (NURS 140 students) </a:t>
            </a:r>
          </a:p>
          <a:p>
            <a:pPr>
              <a:buFontTx/>
              <a:buNone/>
            </a:pPr>
            <a:endParaRPr lang="en-US" dirty="0">
              <a:latin typeface="Verdana" pitchFamily="-107" charset="0"/>
            </a:endParaRPr>
          </a:p>
        </p:txBody>
      </p:sp>
      <p:pic>
        <p:nvPicPr>
          <p:cNvPr id="33798" name="Picture 4" descr="ru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988" y="6389688"/>
            <a:ext cx="5942012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rule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8475" y="6172200"/>
            <a:ext cx="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1024"/>
          <p:cNvGraphicFramePr>
            <a:graphicFrameLocks noChangeAspect="1"/>
          </p:cNvGraphicFramePr>
          <p:nvPr/>
        </p:nvGraphicFramePr>
        <p:xfrm>
          <a:off x="0" y="0"/>
          <a:ext cx="1004888" cy="876300"/>
        </p:xfrm>
        <a:graphic>
          <a:graphicData uri="http://schemas.openxmlformats.org/presentationml/2006/ole">
            <p:oleObj spid="_x0000_s20482" name="Clip" r:id="rId6" imgW="3974400" imgH="3468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our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752599"/>
            <a:ext cx="8716963" cy="4760913"/>
          </a:xfrm>
        </p:spPr>
        <p:txBody>
          <a:bodyPr/>
          <a:lstStyle/>
          <a:p>
            <a:r>
              <a:rPr lang="en-US" sz="2400" dirty="0" smtClean="0"/>
              <a:t>Format that students are familiar with e.g., Facebook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7239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our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features that exist in commercial EHR systems</a:t>
            </a:r>
          </a:p>
          <a:p>
            <a:pPr lvl="1"/>
            <a:r>
              <a:rPr lang="en-US" dirty="0" smtClean="0"/>
              <a:t>Vital signs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230534" cy="352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our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features that exist in commercial EHR systems</a:t>
            </a:r>
          </a:p>
          <a:p>
            <a:pPr lvl="1"/>
            <a:r>
              <a:rPr lang="en-US" dirty="0" smtClean="0"/>
              <a:t>Medication reconciliation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b="30303"/>
          <a:stretch>
            <a:fillRect/>
          </a:stretch>
        </p:blipFill>
        <p:spPr bwMode="auto">
          <a:xfrm>
            <a:off x="5105400" y="21336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t="11647" b="8835"/>
          <a:stretch>
            <a:fillRect/>
          </a:stretch>
        </p:blipFill>
        <p:spPr bwMode="auto">
          <a:xfrm>
            <a:off x="5105400" y="51816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our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Authoring tool for teachers to create patient scenarios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49169" r="4194"/>
          <a:stretch>
            <a:fillRect/>
          </a:stretch>
        </p:blipFill>
        <p:spPr bwMode="auto">
          <a:xfrm>
            <a:off x="5486400" y="2895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r="8777" b="50700"/>
          <a:stretch>
            <a:fillRect/>
          </a:stretch>
        </p:blipFill>
        <p:spPr bwMode="auto">
          <a:xfrm>
            <a:off x="762000" y="2895600"/>
            <a:ext cx="411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8016874" cy="1239838"/>
          </a:xfrm>
        </p:spPr>
        <p:txBody>
          <a:bodyPr/>
          <a:lstStyle/>
          <a:p>
            <a:pPr algn="ctr"/>
            <a:r>
              <a:rPr lang="en-US" sz="4000" dirty="0" smtClean="0"/>
              <a:t>Paper Records</a:t>
            </a:r>
            <a:endParaRPr lang="en-US" sz="4000" dirty="0"/>
          </a:p>
        </p:txBody>
      </p:sp>
      <p:pic>
        <p:nvPicPr>
          <p:cNvPr id="5" name="Picture 2" descr="MED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21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3" y="0"/>
            <a:ext cx="7345362" cy="1239838"/>
          </a:xfrm>
        </p:spPr>
        <p:txBody>
          <a:bodyPr/>
          <a:lstStyle/>
          <a:p>
            <a:pPr algn="ctr"/>
            <a:r>
              <a:rPr lang="en-US" sz="4000" dirty="0" smtClean="0"/>
              <a:t>Tablet Computer at Bedside</a:t>
            </a:r>
            <a:endParaRPr lang="en-US" sz="4000" dirty="0"/>
          </a:p>
        </p:txBody>
      </p:sp>
      <p:pic>
        <p:nvPicPr>
          <p:cNvPr id="3" name="Picture 2" descr="tab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202" y="1447800"/>
            <a:ext cx="7201597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Hospitals Today</a:t>
            </a:r>
            <a:endParaRPr lang="en-US" sz="4000" dirty="0"/>
          </a:p>
        </p:txBody>
      </p:sp>
      <p:pic>
        <p:nvPicPr>
          <p:cNvPr id="4" name="Picture 3" descr="LargeC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5158" y="1447800"/>
            <a:ext cx="2889441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COW</a:t>
            </a:r>
          </a:p>
          <a:p>
            <a:pPr algn="ctr"/>
            <a:r>
              <a:rPr lang="en-US" sz="2400" dirty="0" smtClean="0"/>
              <a:t>(Computer on Wheels)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3" y="228600"/>
            <a:ext cx="7345362" cy="1011238"/>
          </a:xfrm>
        </p:spPr>
        <p:txBody>
          <a:bodyPr/>
          <a:lstStyle/>
          <a:p>
            <a:pPr algn="ctr"/>
            <a:r>
              <a:rPr lang="en-US" sz="4000" dirty="0" smtClean="0"/>
              <a:t>Hospitals Today</a:t>
            </a:r>
            <a:endParaRPr lang="en-US" sz="4000" dirty="0"/>
          </a:p>
        </p:txBody>
      </p:sp>
      <p:pic>
        <p:nvPicPr>
          <p:cNvPr id="3" name="Picture 2" descr="hospital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41079"/>
            <a:ext cx="5410200" cy="531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/>
              <a:t>Project Goal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This project capitalizes on the familiar environment of social networking websites to teach students how to use electronic health records (EHRs).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CE40C1-F926-402D-A0C1-CE966253CD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8145462" cy="1406525"/>
          </a:xfrm>
        </p:spPr>
        <p:txBody>
          <a:bodyPr/>
          <a:lstStyle/>
          <a:p>
            <a:pPr algn="ctr"/>
            <a:r>
              <a:rPr lang="en-US" dirty="0"/>
              <a:t>Transitioning from Paper to </a:t>
            </a:r>
            <a:br>
              <a:rPr lang="en-US" dirty="0"/>
            </a:br>
            <a:r>
              <a:rPr lang="en-US" dirty="0"/>
              <a:t>Digital Electronic Medical Records</a:t>
            </a:r>
          </a:p>
        </p:txBody>
      </p:sp>
      <p:sp>
        <p:nvSpPr>
          <p:cNvPr id="1195011" name="Rectangle 3" descr="8823_10_2003_Richardson_CIO Summit.ppt"/>
          <p:cNvSpPr>
            <a:spLocks noChangeArrowheads="1"/>
          </p:cNvSpPr>
          <p:nvPr/>
        </p:nvSpPr>
        <p:spPr bwMode="auto">
          <a:xfrm>
            <a:off x="0" y="4995863"/>
            <a:ext cx="9144000" cy="1862137"/>
          </a:xfrm>
          <a:prstGeom prst="rect">
            <a:avLst/>
          </a:prstGeom>
          <a:solidFill>
            <a:srgbClr val="DCE4E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381125"/>
            <a:ext cx="2952750" cy="5437188"/>
            <a:chOff x="209" y="870"/>
            <a:chExt cx="1860" cy="3425"/>
          </a:xfrm>
        </p:grpSpPr>
        <p:sp>
          <p:nvSpPr>
            <p:cNvPr id="1195013" name="Text Box 5"/>
            <p:cNvSpPr txBox="1">
              <a:spLocks noChangeArrowheads="1"/>
            </p:cNvSpPr>
            <p:nvPr/>
          </p:nvSpPr>
          <p:spPr bwMode="auto">
            <a:xfrm>
              <a:off x="533" y="870"/>
              <a:ext cx="11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</a:rPr>
                <a:t>PAPER</a:t>
              </a:r>
            </a:p>
          </p:txBody>
        </p:sp>
        <p:pic>
          <p:nvPicPr>
            <p:cNvPr id="1195014" name="Picture 6" descr="pri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9" y="1091"/>
              <a:ext cx="1860" cy="3204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4775" y="1381125"/>
            <a:ext cx="4876800" cy="5437188"/>
            <a:chOff x="2466" y="870"/>
            <a:chExt cx="3072" cy="3425"/>
          </a:xfrm>
        </p:grpSpPr>
        <p:sp>
          <p:nvSpPr>
            <p:cNvPr id="1195016" name="Text Box 8"/>
            <p:cNvSpPr txBox="1">
              <a:spLocks noChangeArrowheads="1"/>
            </p:cNvSpPr>
            <p:nvPr/>
          </p:nvSpPr>
          <p:spPr bwMode="auto">
            <a:xfrm>
              <a:off x="3471" y="870"/>
              <a:ext cx="11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</a:rPr>
                <a:t>DIGITAL  </a:t>
              </a:r>
            </a:p>
          </p:txBody>
        </p:sp>
        <p:pic>
          <p:nvPicPr>
            <p:cNvPr id="1195017" name="Picture 9" descr="digit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6" y="1091"/>
              <a:ext cx="3072" cy="3204"/>
            </a:xfrm>
            <a:prstGeom prst="rect">
              <a:avLst/>
            </a:prstGeom>
            <a:noFill/>
          </p:spPr>
        </p:pic>
      </p:grpSp>
      <p:sp>
        <p:nvSpPr>
          <p:cNvPr id="1195018" name="Rectangle 10"/>
          <p:cNvSpPr>
            <a:spLocks noChangeArrowheads="1"/>
          </p:cNvSpPr>
          <p:nvPr/>
        </p:nvSpPr>
        <p:spPr bwMode="auto">
          <a:xfrm>
            <a:off x="18637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0">
                <a:solidFill>
                  <a:srgbClr val="808080"/>
                </a:solidFill>
              </a:rPr>
              <a:t>© 2003 Cisco Systems, Inc.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EHR Demo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3"/>
              </a:rPr>
              <a:t>http://www.clemson.edu/ehr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2184795"/>
            <a:ext cx="8212667" cy="37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tool developed by Creative Inquiry students for nursing students</a:t>
            </a:r>
          </a:p>
          <a:p>
            <a:r>
              <a:rPr lang="en-US" dirty="0" smtClean="0"/>
              <a:t>Transition into commercial EHR use made easier</a:t>
            </a:r>
          </a:p>
          <a:p>
            <a:r>
              <a:rPr lang="en-US" dirty="0" smtClean="0"/>
              <a:t>Collaborative project between School of Nursing and School of Computing</a:t>
            </a:r>
          </a:p>
          <a:p>
            <a:r>
              <a:rPr lang="en-US" dirty="0" smtClean="0"/>
              <a:t>EHR tool includes:</a:t>
            </a:r>
          </a:p>
          <a:p>
            <a:pPr lvl="1"/>
            <a:r>
              <a:rPr lang="en-US" dirty="0" smtClean="0"/>
              <a:t>Medication reconciliation</a:t>
            </a:r>
          </a:p>
          <a:p>
            <a:pPr lvl="1"/>
            <a:r>
              <a:rPr lang="en-US" dirty="0" smtClean="0"/>
              <a:t>Patient data entry</a:t>
            </a:r>
          </a:p>
          <a:p>
            <a:pPr lvl="1"/>
            <a:r>
              <a:rPr lang="en-US" dirty="0" smtClean="0"/>
              <a:t>Patient scenarios (developed by faculty)</a:t>
            </a:r>
          </a:p>
          <a:p>
            <a:pPr lvl="1"/>
            <a:r>
              <a:rPr lang="en-US" smtClean="0"/>
              <a:t>Ability for </a:t>
            </a:r>
            <a:r>
              <a:rPr lang="en-US" dirty="0" smtClean="0"/>
              <a:t>students to work in 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09713" y="0"/>
            <a:ext cx="7345362" cy="12954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Future Work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Usability testing with nursing faculty &amp; students in Spring 2010</a:t>
            </a:r>
          </a:p>
          <a:p>
            <a:r>
              <a:rPr lang="en-US" sz="2800" dirty="0" smtClean="0"/>
              <a:t>Improvements made from feedback</a:t>
            </a:r>
          </a:p>
          <a:p>
            <a:pPr eaLnBrk="1" hangingPunct="1"/>
            <a:r>
              <a:rPr lang="en-US" sz="2800" dirty="0" smtClean="0"/>
              <a:t>Modular so can add new modules</a:t>
            </a:r>
          </a:p>
          <a:p>
            <a:pPr lvl="1" eaLnBrk="1" hangingPunct="1"/>
            <a:r>
              <a:rPr lang="en-US" sz="2800" dirty="0" smtClean="0"/>
              <a:t>Nutrition</a:t>
            </a:r>
          </a:p>
          <a:p>
            <a:r>
              <a:rPr lang="en-US" sz="2800" dirty="0" smtClean="0"/>
              <a:t>Adding more features</a:t>
            </a:r>
          </a:p>
          <a:p>
            <a:pPr lvl="1" eaLnBrk="1" hangingPunct="1"/>
            <a:r>
              <a:rPr lang="en-US" sz="2800" dirty="0" smtClean="0"/>
              <a:t>Tie into skills lab and patient simulators</a:t>
            </a:r>
          </a:p>
          <a:p>
            <a:pPr lvl="1" eaLnBrk="1" hangingPunct="1"/>
            <a:r>
              <a:rPr lang="en-US" sz="2800" dirty="0" smtClean="0"/>
              <a:t>Audit trail = guided walk through</a:t>
            </a:r>
          </a:p>
          <a:p>
            <a:pPr lvl="1" eaLnBrk="1" hangingPunct="1"/>
            <a:r>
              <a:rPr lang="en-US" sz="2800" dirty="0" smtClean="0"/>
              <a:t>Faculty ability to comment on student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FA958-66AA-427A-B220-814E2D7BEC5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Dr. Rosanne Pruitt, Director of Nursing, for purchasing tablet computers.</a:t>
            </a:r>
          </a:p>
          <a:p>
            <a:r>
              <a:rPr lang="en-US" dirty="0" smtClean="0"/>
              <a:t>Creative Inquiry for supporting this collaborative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4488"/>
            <a:ext cx="8093075" cy="895350"/>
          </a:xfrm>
        </p:spPr>
        <p:txBody>
          <a:bodyPr/>
          <a:lstStyle/>
          <a:p>
            <a:pPr algn="ctr"/>
            <a:r>
              <a:rPr lang="en-US" sz="4400" dirty="0" smtClean="0"/>
              <a:t>Questions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3492" y="1584325"/>
            <a:ext cx="4682728" cy="49291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3" y="0"/>
            <a:ext cx="7345362" cy="1447800"/>
          </a:xfrm>
        </p:spPr>
        <p:txBody>
          <a:bodyPr/>
          <a:lstStyle/>
          <a:p>
            <a:pPr algn="ctr"/>
            <a:r>
              <a:rPr lang="en-US" sz="4000" dirty="0" smtClean="0"/>
              <a:t>“Having Fun &amp; Learning While Creating…”</a:t>
            </a:r>
            <a:endParaRPr lang="en-US" sz="4000" dirty="0"/>
          </a:p>
        </p:txBody>
      </p:sp>
      <p:pic>
        <p:nvPicPr>
          <p:cNvPr id="12" name="Content Placeholder 11" descr="CI_grou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79338" r="-79338"/>
          <a:stretch>
            <a:fillRect/>
          </a:stretch>
        </p:blipFill>
        <p:spPr>
          <a:xfrm>
            <a:off x="-3124200" y="1981200"/>
            <a:ext cx="15747525" cy="8904765"/>
          </a:xfrm>
          <a:ln>
            <a:solidFill>
              <a:schemeClr val="accent4">
                <a:alpha val="18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Disclaimer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584325"/>
            <a:ext cx="8937625" cy="1539875"/>
          </a:xfrm>
        </p:spPr>
        <p:txBody>
          <a:bodyPr/>
          <a:lstStyle/>
          <a:p>
            <a:pPr algn="ctr"/>
            <a:r>
              <a:rPr lang="en-US" sz="3200" dirty="0" smtClean="0"/>
              <a:t>Not created to be a robust  EHR</a:t>
            </a:r>
          </a:p>
          <a:p>
            <a:pPr algn="ctr"/>
            <a:r>
              <a:rPr lang="en-US" sz="3200" dirty="0" smtClean="0"/>
              <a:t>It is a teaching tool!</a:t>
            </a:r>
            <a:endParaRPr lang="en-US" sz="3200" dirty="0"/>
          </a:p>
        </p:txBody>
      </p:sp>
      <p:pic>
        <p:nvPicPr>
          <p:cNvPr id="4" name="Picture 3" descr="disclai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3200400"/>
            <a:ext cx="4118476" cy="365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Creative Inquiry</a:t>
            </a:r>
            <a:endParaRPr lang="en-US" sz="4000" dirty="0"/>
          </a:p>
        </p:txBody>
      </p:sp>
      <p:pic>
        <p:nvPicPr>
          <p:cNvPr id="6" name="Picture 5" descr="CI2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537548"/>
            <a:ext cx="4908634" cy="3710852"/>
          </a:xfrm>
          <a:prstGeom prst="rect">
            <a:avLst/>
          </a:prstGeom>
        </p:spPr>
      </p:pic>
      <p:pic>
        <p:nvPicPr>
          <p:cNvPr id="4" name="Content Placeholder 3" descr="Clemson Photo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emson Photo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81600" y="2514600"/>
            <a:ext cx="8916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1905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2008-2009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676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+ 2009-2010 Members</a:t>
            </a:r>
            <a:endParaRPr lang="en-US" sz="2400" dirty="0"/>
          </a:p>
        </p:txBody>
      </p:sp>
      <p:pic>
        <p:nvPicPr>
          <p:cNvPr id="10" name="Picture 9" descr="parg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2032" y="3300664"/>
            <a:ext cx="463240" cy="625640"/>
          </a:xfrm>
          <a:prstGeom prst="rect">
            <a:avLst/>
          </a:prstGeom>
        </p:spPr>
      </p:pic>
      <p:pic>
        <p:nvPicPr>
          <p:cNvPr id="11" name="Picture 10" descr="Jen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4038600"/>
            <a:ext cx="1905000" cy="2562225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2590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Why is this EHR tool needed?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Lack of Availability to Commercial EHRs</a:t>
            </a:r>
          </a:p>
          <a:p>
            <a:r>
              <a:rPr lang="en-US" sz="2400" dirty="0" smtClean="0"/>
              <a:t>High Cost of Training EHRs (~$50K for 3 years)</a:t>
            </a:r>
          </a:p>
          <a:p>
            <a:r>
              <a:rPr lang="en-US" sz="2400" dirty="0" smtClean="0"/>
              <a:t>Government Mandate to Use EHRs as part of HIT (Health Information Technology)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423920-3CE7-4081-800B-25395683E7D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Why is this EHR tool needed?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Need for an </a:t>
            </a:r>
            <a:r>
              <a:rPr lang="en-US" sz="2400" i="1" dirty="0" smtClean="0"/>
              <a:t>Educational</a:t>
            </a:r>
            <a:r>
              <a:rPr lang="en-US" sz="2400" dirty="0" smtClean="0"/>
              <a:t> Version of EHR System</a:t>
            </a:r>
          </a:p>
          <a:p>
            <a:pPr lvl="1"/>
            <a:r>
              <a:rPr lang="en-US" dirty="0" smtClean="0"/>
              <a:t>Includes most important EHR concepts (as determined by Nursing faculty and Creative Inquiry students)</a:t>
            </a:r>
          </a:p>
          <a:p>
            <a:pPr lvl="1"/>
            <a:r>
              <a:rPr lang="en-US" dirty="0" smtClean="0"/>
              <a:t>Includes authoring tool for faculty to design patient scenarios</a:t>
            </a:r>
          </a:p>
          <a:p>
            <a:pPr lvl="1"/>
            <a:r>
              <a:rPr lang="en-US" dirty="0" smtClean="0"/>
              <a:t>Ability for faculty to provide feedback to student documentation</a:t>
            </a:r>
          </a:p>
          <a:p>
            <a:pPr lvl="1"/>
            <a:r>
              <a:rPr lang="en-US" dirty="0" smtClean="0"/>
              <a:t>Scenarios can be saved and shared among faculty</a:t>
            </a:r>
          </a:p>
          <a:p>
            <a:pPr lvl="1"/>
            <a:r>
              <a:rPr lang="en-US" dirty="0" smtClean="0"/>
              <a:t>Connected to Clinical Learning Research Center (CLRC)</a:t>
            </a:r>
          </a:p>
          <a:p>
            <a:pPr lvl="2"/>
            <a:r>
              <a:rPr lang="en-US" dirty="0" smtClean="0"/>
              <a:t>Works with Tablet PCs and Patient Simulators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423920-3CE7-4081-800B-25395683E7D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Skills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6172200" cy="174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mithAshle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1878" r="-21878"/>
          <a:stretch>
            <a:fillRect/>
          </a:stretch>
        </p:blipFill>
        <p:spPr>
          <a:xfrm>
            <a:off x="-1371599" y="1447800"/>
            <a:ext cx="8001000" cy="45243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2" y="0"/>
            <a:ext cx="7634287" cy="1447800"/>
          </a:xfrm>
        </p:spPr>
        <p:txBody>
          <a:bodyPr/>
          <a:lstStyle/>
          <a:p>
            <a:pPr algn="ctr"/>
            <a:r>
              <a:rPr lang="en-US" sz="3600" dirty="0" smtClean="0"/>
              <a:t>Clinical Learning Research Center</a:t>
            </a:r>
            <a:endParaRPr lang="en-US" sz="3600" dirty="0"/>
          </a:p>
        </p:txBody>
      </p:sp>
      <p:pic>
        <p:nvPicPr>
          <p:cNvPr id="5" name="Picture 4" descr="MaxwelLinds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639891"/>
            <a:ext cx="4343400" cy="4218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488"/>
            <a:ext cx="8474075" cy="895350"/>
          </a:xfrm>
        </p:spPr>
        <p:txBody>
          <a:bodyPr/>
          <a:lstStyle/>
          <a:p>
            <a:pPr algn="ctr"/>
            <a:r>
              <a:rPr lang="en-US" dirty="0" smtClean="0"/>
              <a:t>Why are we doing it?</a:t>
            </a:r>
            <a:endParaRPr lang="en-US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3074" r="-13074"/>
          <a:stretch>
            <a:fillRect/>
          </a:stretch>
        </p:blipFill>
        <p:spPr>
          <a:xfrm>
            <a:off x="206375" y="1584325"/>
            <a:ext cx="8716963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Obama Stimulus Package</a:t>
            </a:r>
            <a:endParaRPr lang="en-US" sz="4000" dirty="0"/>
          </a:p>
        </p:txBody>
      </p:sp>
      <p:pic>
        <p:nvPicPr>
          <p:cNvPr id="4" name="Content Placeholder 3" descr="obama-stimulus-ca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659" y="2057400"/>
            <a:ext cx="3413760" cy="4267200"/>
          </a:xfrm>
        </p:spPr>
      </p:pic>
      <p:pic>
        <p:nvPicPr>
          <p:cNvPr id="5" name="Picture 4" descr="stimulus pack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2860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lectronic Health Records: &amp;#x0D;&amp;#x0A;A Teaching Tool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Creative Inquiry&amp;quot;&quot;/&gt;&lt;property id=&quot;20307&quot; value=&quot;272&quot;/&gt;&lt;/object&gt;&lt;object type=&quot;3&quot; unique_id=&quot;10007&quot;&gt;&lt;property id=&quot;20148&quot; value=&quot;5&quot;/&gt;&lt;property id=&quot;20300&quot; value=&quot;Slide 7 - &amp;quot;Clinical Learning Research Center&amp;quot;&quot;/&gt;&lt;property id=&quot;20307&quot; value=&quot;273&quot;/&gt;&lt;/object&gt;&lt;object type=&quot;3&quot; unique_id=&quot;10008&quot;&gt;&lt;property id=&quot;20148&quot; value=&quot;5&quot;/&gt;&lt;property id=&quot;20300&quot; value=&quot;Slide 26 - &amp;quot;“Having Fun &amp;amp; Learning While Creating…”&amp;quot;&quot;/&gt;&lt;property id=&quot;20307&quot; value=&quot;274&quot;/&gt;&lt;/object&gt;&lt;object type=&quot;3&quot; unique_id=&quot;10009&quot;&gt;&lt;property id=&quot;20148&quot; value=&quot;5&quot;/&gt;&lt;property id=&quot;20300&quot; value=&quot;Slide 2 - &amp;quot;Project Goal&amp;quot;&quot;/&gt;&lt;property id=&quot;20307&quot; value=&quot;265&quot;/&gt;&lt;/object&gt;&lt;object type=&quot;3&quot; unique_id=&quot;10010&quot;&gt;&lt;property id=&quot;20148&quot; value=&quot;5&quot;/&gt;&lt;property id=&quot;20300&quot; value=&quot;Slide 5 - &amp;quot;Why is this EHR tool needed?&amp;quot;&quot;/&gt;&lt;property id=&quot;20307&quot; value=&quot;266&quot;/&gt;&lt;/object&gt;&lt;object type=&quot;3&quot; unique_id=&quot;10011&quot;&gt;&lt;property id=&quot;20148&quot; value=&quot;5&quot;/&gt;&lt;property id=&quot;20300&quot; value=&quot;Slide 11 - &amp;quot;What is an “EHR”?&amp;quot;&quot;/&gt;&lt;property id=&quot;20307&quot; value=&quot;261&quot;/&gt;&lt;/object&gt;&lt;object type=&quot;3&quot; unique_id=&quot;10012&quot;&gt;&lt;property id=&quot;20148&quot; value=&quot;5&quot;/&gt;&lt;property id=&quot;20300&quot; value=&quot;Slide 16 - &amp;quot;Paper Records&amp;quot;&quot;/&gt;&lt;property id=&quot;20307&quot; value=&quot;270&quot;/&gt;&lt;/object&gt;&lt;object type=&quot;3&quot; unique_id=&quot;10014&quot;&gt;&lt;property id=&quot;20148&quot; value=&quot;5&quot;/&gt;&lt;property id=&quot;20300&quot; value=&quot;Slide 17 - &amp;quot;Tablet Computer at Bedside&amp;quot;&quot;/&gt;&lt;property id=&quot;20307&quot; value=&quot;269&quot;/&gt;&lt;/object&gt;&lt;object type=&quot;3&quot; unique_id=&quot;10015&quot;&gt;&lt;property id=&quot;20148&quot; value=&quot;5&quot;/&gt;&lt;property id=&quot;20300&quot; value=&quot;Slide 18 - &amp;quot;Hospitals Today&amp;quot;&quot;/&gt;&lt;property id=&quot;20307&quot; value=&quot;271&quot;/&gt;&lt;/object&gt;&lt;object type=&quot;3&quot; unique_id=&quot;10016&quot;&gt;&lt;property id=&quot;20148&quot; value=&quot;5&quot;/&gt;&lt;property id=&quot;20300&quot; value=&quot;Slide 19 - &amp;quot;Hospitals Today&amp;quot;&quot;/&gt;&lt;property id=&quot;20307&quot; value=&quot;268&quot;/&gt;&lt;/object&gt;&lt;object type=&quot;3&quot; unique_id=&quot;10017&quot;&gt;&lt;property id=&quot;20148&quot; value=&quot;5&quot;/&gt;&lt;property id=&quot;20300&quot; value=&quot;Slide 20 - &amp;quot;Transitioning from Paper to &amp;#x0D;&amp;#x0A;Digital Electronic Medical Records&amp;quot;&quot;/&gt;&lt;property id=&quot;20307&quot; value=&quot;263&quot;/&gt;&lt;/object&gt;&lt;object type=&quot;3&quot; unique_id=&quot;10018&quot;&gt;&lt;property id=&quot;20148&quot; value=&quot;5&quot;/&gt;&lt;property id=&quot;20300&quot; value=&quot;Slide 10 - &amp;quot;American Recovery &amp;amp; Reinvestment Act&amp;#x0D;&amp;#x0A;Eight Priority Technology Areas of Focus&amp;quot;&quot;/&gt;&lt;property id=&quot;20307&quot; value=&quot;258&quot;/&gt;&lt;/object&gt;&lt;object type=&quot;3&quot; unique_id=&quot;10020&quot;&gt;&lt;property id=&quot;20148&quot; value=&quot;5&quot;/&gt;&lt;property id=&quot;20300&quot; value=&quot;Slide 23 - &amp;quot;Future Work&amp;quot;&quot;/&gt;&lt;property id=&quot;20307&quot; value=&quot;267&quot;/&gt;&lt;/object&gt;&lt;object type=&quot;3&quot; unique_id=&quot;10135&quot;&gt;&lt;property id=&quot;20148&quot; value=&quot;5&quot;/&gt;&lt;property id=&quot;20300&quot; value=&quot;Slide 3 - &amp;quot;Disclaimer&amp;quot;&quot;/&gt;&lt;property id=&quot;20307&quot; value=&quot;276&quot;/&gt;&lt;/object&gt;&lt;object type=&quot;3&quot; unique_id=&quot;10196&quot;&gt;&lt;property id=&quot;20148&quot; value=&quot;5&quot;/&gt;&lt;property id=&quot;20300&quot; value=&quot;Slide 21 - &amp;quot;EHR Demo&amp;quot;&quot;/&gt;&lt;property id=&quot;20307&quot; value=&quot;277&quot;/&gt;&lt;/object&gt;&lt;object type=&quot;3&quot; unique_id=&quot;10197&quot;&gt;&lt;property id=&quot;20148&quot; value=&quot;5&quot;/&gt;&lt;property id=&quot;20300&quot; value=&quot;Slide 6 - &amp;quot;Why is this EHR tool needed?&amp;quot;&quot;/&gt;&lt;property id=&quot;20307&quot; value=&quot;288&quot;/&gt;&lt;/object&gt;&lt;object type=&quot;3&quot; unique_id=&quot;10198&quot;&gt;&lt;property id=&quot;20148&quot; value=&quot;5&quot;/&gt;&lt;property id=&quot;20300&quot; value=&quot;Slide 8 - &amp;quot;Why are we doing it?&amp;quot;&quot;/&gt;&lt;property id=&quot;20307&quot; value=&quot;282&quot;/&gt;&lt;/object&gt;&lt;object type=&quot;3&quot; unique_id=&quot;10199&quot;&gt;&lt;property id=&quot;20148&quot; value=&quot;5&quot;/&gt;&lt;property id=&quot;20300&quot; value=&quot;Slide 9 - &amp;quot;Obama Stimulus Package&amp;quot;&quot;/&gt;&lt;property id=&quot;20307&quot; value=&quot;283&quot;/&gt;&lt;/object&gt;&lt;object type=&quot;3&quot; unique_id=&quot;10200&quot;&gt;&lt;property id=&quot;20148&quot; value=&quot;5&quot;/&gt;&lt;property id=&quot;20300&quot; value=&quot;Slide 12 - &amp;quot;Components of our EHR&amp;quot;&quot;/&gt;&lt;property id=&quot;20307&quot; value=&quot;281&quot;/&gt;&lt;/object&gt;&lt;object type=&quot;3&quot; unique_id=&quot;10201&quot;&gt;&lt;property id=&quot;20148&quot; value=&quot;5&quot;/&gt;&lt;property id=&quot;20300&quot; value=&quot;Slide 13 - &amp;quot;Components of our EHR&amp;quot;&quot;/&gt;&lt;property id=&quot;20307&quot; value=&quot;284&quot;/&gt;&lt;/object&gt;&lt;object type=&quot;3&quot; unique_id=&quot;10202&quot;&gt;&lt;property id=&quot;20148&quot; value=&quot;5&quot;/&gt;&lt;property id=&quot;20300&quot; value=&quot;Slide 14 - &amp;quot;Components of our EHR&amp;quot;&quot;/&gt;&lt;property id=&quot;20307&quot; value=&quot;286&quot;/&gt;&lt;/object&gt;&lt;object type=&quot;3&quot; unique_id=&quot;10203&quot;&gt;&lt;property id=&quot;20148&quot; value=&quot;5&quot;/&gt;&lt;property id=&quot;20300&quot; value=&quot;Slide 15 - &amp;quot;Components of our EHR&amp;quot;&quot;/&gt;&lt;property id=&quot;20307&quot; value=&quot;285&quot;/&gt;&lt;/object&gt;&lt;object type=&quot;3&quot; unique_id=&quot;10204&quot;&gt;&lt;property id=&quot;20148&quot; value=&quot;5&quot;/&gt;&lt;property id=&quot;20300&quot; value=&quot;Slide 22 - &amp;quot;Summary&amp;quot;&quot;/&gt;&lt;property id=&quot;20307&quot; value=&quot;278&quot;/&gt;&lt;/object&gt;&lt;object type=&quot;3&quot; unique_id=&quot;10205&quot;&gt;&lt;property id=&quot;20148&quot; value=&quot;5&quot;/&gt;&lt;property id=&quot;20300&quot; value=&quot;Slide 24 - &amp;quot;Acknowledgements&amp;quot;&quot;/&gt;&lt;property id=&quot;20307&quot; value=&quot;280&quot;/&gt;&lt;/object&gt;&lt;object type=&quot;3&quot; unique_id=&quot;10206&quot;&gt;&lt;property id=&quot;20148&quot; value=&quot;5&quot;/&gt;&lt;property id=&quot;20300&quot; value=&quot;Slide 25 - &amp;quot;Questions&amp;quot;&quot;/&gt;&lt;property id=&quot;20307&quot; value=&quot;279&quot;/&gt;&lt;/object&gt;&lt;/object&gt;&lt;/object&gt;&lt;/database&gt;"/>
</p:tagLst>
</file>

<file path=ppt/theme/theme1.xml><?xml version="1.0" encoding="utf-8"?>
<a:theme xmlns:a="http://schemas.openxmlformats.org/drawingml/2006/main" name="Patient medical records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Patient medical records design template</Template>
  <TotalTime>2309</TotalTime>
  <Words>624</Words>
  <Application>Microsoft Office PowerPoint</Application>
  <PresentationFormat>On-screen Show (4:3)</PresentationFormat>
  <Paragraphs>122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Patient medical records design template</vt:lpstr>
      <vt:lpstr>Clip</vt:lpstr>
      <vt:lpstr>Electronic Health Records:  A Teaching Tool</vt:lpstr>
      <vt:lpstr>Project Goal</vt:lpstr>
      <vt:lpstr>Disclaimer</vt:lpstr>
      <vt:lpstr>Creative Inquiry</vt:lpstr>
      <vt:lpstr>Why is this EHR tool needed?</vt:lpstr>
      <vt:lpstr>Why is this EHR tool needed?</vt:lpstr>
      <vt:lpstr>Clinical Learning Research Center</vt:lpstr>
      <vt:lpstr>Why are we doing it?</vt:lpstr>
      <vt:lpstr>Obama Stimulus Package</vt:lpstr>
      <vt:lpstr>American Recovery &amp; Reinvestment Act Eight Priority Technology Areas of Focus</vt:lpstr>
      <vt:lpstr>What is an “EHR”?</vt:lpstr>
      <vt:lpstr>Components of our EHR</vt:lpstr>
      <vt:lpstr>Components of our EHR</vt:lpstr>
      <vt:lpstr>Components of our EHR</vt:lpstr>
      <vt:lpstr>Components of our EHR</vt:lpstr>
      <vt:lpstr>Paper Records</vt:lpstr>
      <vt:lpstr>Tablet Computer at Bedside</vt:lpstr>
      <vt:lpstr>Hospitals Today</vt:lpstr>
      <vt:lpstr>Hospitals Today</vt:lpstr>
      <vt:lpstr>Transitioning from Paper to  Digital Electronic Medical Records</vt:lpstr>
      <vt:lpstr>EHR Demo</vt:lpstr>
      <vt:lpstr>Summary</vt:lpstr>
      <vt:lpstr>Future Work</vt:lpstr>
      <vt:lpstr>Acknowledgements</vt:lpstr>
      <vt:lpstr>Questions</vt:lpstr>
      <vt:lpstr>“Having Fun &amp; Learning While Creating…”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2009-12-15T01:22:09Z</dcterms:created>
  <dcterms:modified xsi:type="dcterms:W3CDTF">2009-12-15T15:46:23Z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TC102862141033</vt:lpwstr>
  </property>
</Properties>
</file>